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2"/>
  </p:notesMasterIdLst>
  <p:handoutMasterIdLst>
    <p:handoutMasterId r:id="rId23"/>
  </p:handoutMasterIdLst>
  <p:sldIdLst>
    <p:sldId id="547" r:id="rId2"/>
    <p:sldId id="550" r:id="rId3"/>
    <p:sldId id="558" r:id="rId4"/>
    <p:sldId id="692" r:id="rId5"/>
    <p:sldId id="691" r:id="rId6"/>
    <p:sldId id="694" r:id="rId7"/>
    <p:sldId id="695" r:id="rId8"/>
    <p:sldId id="696" r:id="rId9"/>
    <p:sldId id="697" r:id="rId10"/>
    <p:sldId id="702" r:id="rId11"/>
    <p:sldId id="698" r:id="rId12"/>
    <p:sldId id="667" r:id="rId13"/>
    <p:sldId id="703" r:id="rId14"/>
    <p:sldId id="699" r:id="rId15"/>
    <p:sldId id="700" r:id="rId16"/>
    <p:sldId id="701" r:id="rId17"/>
    <p:sldId id="562" r:id="rId18"/>
    <p:sldId id="554" r:id="rId19"/>
    <p:sldId id="552" r:id="rId20"/>
    <p:sldId id="553" r:id="rId21"/>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58" d="100"/>
          <a:sy n="58" d="100"/>
        </p:scale>
        <p:origin x="-78" y="-378"/>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336"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20/11/2018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11/20/2018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Dangling pointers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Dangling pointers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Dangling pointers</a:t>
            </a:r>
            <a:endParaRPr lang="en-CA" dirty="0"/>
          </a:p>
        </p:txBody>
      </p:sp>
      <p:sp>
        <p:nvSpPr>
          <p:cNvPr id="3" name="Content Placeholder 2"/>
          <p:cNvSpPr>
            <a:spLocks noGrp="1"/>
          </p:cNvSpPr>
          <p:nvPr>
            <p:ph idx="1"/>
          </p:nvPr>
        </p:nvSpPr>
        <p:spPr/>
        <p:txBody>
          <a:bodyPr/>
          <a:lstStyle/>
          <a:p>
            <a:r>
              <a:rPr lang="en-CA" dirty="0" smtClean="0"/>
              <a:t>It gets worse if the types are different:</a:t>
            </a:r>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a:latin typeface="Consolas" panose="020B0609020204030204" pitchFamily="49" charset="0"/>
                <a:cs typeface="Consolas" panose="020B0609020204030204" pitchFamily="49" charset="0"/>
              </a:rPr>
              <a:t>int 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int main() {</a:t>
            </a:r>
          </a:p>
          <a:p>
            <a:pPr marL="800100" lvl="2" indent="0">
              <a:buNone/>
            </a:pPr>
            <a:r>
              <a:rPr lang="en-CA" sz="1650" dirty="0">
                <a:latin typeface="Consolas" panose="020B0609020204030204" pitchFamily="49" charset="0"/>
                <a:cs typeface="Consolas" panose="020B0609020204030204" pitchFamily="49" charset="0"/>
              </a:rPr>
              <a:t>    double *</a:t>
            </a:r>
            <a:r>
              <a:rPr lang="en-CA" sz="1650" b="1" dirty="0">
                <a:solidFill>
                  <a:srgbClr val="FF0000"/>
                </a:solidFill>
                <a:latin typeface="Consolas" panose="020B0609020204030204" pitchFamily="49" charset="0"/>
                <a:cs typeface="Consolas" panose="020B0609020204030204" pitchFamily="49" charset="0"/>
              </a:rPr>
              <a:t>p_value_1</a:t>
            </a:r>
            <a:r>
              <a:rPr lang="en-CA" sz="1650" dirty="0">
                <a:latin typeface="Consolas" panose="020B0609020204030204" pitchFamily="49" charset="0"/>
                <a:cs typeface="Consolas" panose="020B0609020204030204" pitchFamily="49" charset="0"/>
              </a:rPr>
              <a:t>{new double{3.141592654}};</a:t>
            </a:r>
          </a:p>
          <a:p>
            <a:pPr marL="800100" lvl="2" indent="0">
              <a:buNone/>
            </a:pPr>
            <a:r>
              <a:rPr lang="en-CA" sz="1650" dirty="0">
                <a:latin typeface="Consolas" panose="020B0609020204030204" pitchFamily="49" charset="0"/>
                <a:cs typeface="Consolas" panose="020B0609020204030204" pitchFamily="49" charset="0"/>
              </a:rPr>
              <a:t>    delete </a:t>
            </a:r>
            <a:r>
              <a:rPr lang="en-CA" sz="1650" b="1" dirty="0">
                <a:solidFill>
                  <a:srgbClr val="FF0000"/>
                </a:solidFill>
                <a:latin typeface="Consolas" panose="020B0609020204030204" pitchFamily="49" charset="0"/>
                <a:cs typeface="Consolas" panose="020B0609020204030204" pitchFamily="49" charset="0"/>
              </a:rPr>
              <a:t>p_value_1</a:t>
            </a:r>
            <a:r>
              <a:rPr lang="en-CA" sz="1650" dirty="0" smtClean="0">
                <a:latin typeface="Consolas" panose="020B0609020204030204" pitchFamily="49" charset="0"/>
                <a:cs typeface="Consolas" panose="020B0609020204030204" pitchFamily="49" charset="0"/>
              </a:rPr>
              <a:t>;</a:t>
            </a:r>
            <a:endParaRPr lang="en-CA" sz="1650" dirty="0">
              <a:latin typeface="Consolas" panose="020B0609020204030204" pitchFamily="49" charset="0"/>
              <a:cs typeface="Consolas" panose="020B0609020204030204" pitchFamily="49" charset="0"/>
            </a:endParaRP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int </a:t>
            </a:r>
            <a:r>
              <a:rPr lang="en-CA" sz="1650" dirty="0" smtClean="0">
                <a:latin typeface="Consolas" panose="020B0609020204030204" pitchFamily="49" charset="0"/>
                <a:cs typeface="Consolas" panose="020B0609020204030204" pitchFamily="49" charset="0"/>
              </a:rPr>
              <a:t>*</a:t>
            </a:r>
            <a:r>
              <a:rPr lang="en-CA" sz="1650" b="1" dirty="0">
                <a:solidFill>
                  <a:srgbClr val="7030A0"/>
                </a:solidFill>
                <a:latin typeface="Consolas" panose="020B0609020204030204" pitchFamily="49" charset="0"/>
                <a:cs typeface="Consolas" panose="020B0609020204030204" pitchFamily="49" charset="0"/>
              </a:rPr>
              <a:t>p_value_2</a:t>
            </a:r>
            <a:r>
              <a:rPr lang="en-CA" sz="1650" dirty="0" smtClean="0">
                <a:latin typeface="Consolas" panose="020B0609020204030204" pitchFamily="49" charset="0"/>
                <a:cs typeface="Consolas" panose="020B0609020204030204" pitchFamily="49" charset="0"/>
              </a:rPr>
              <a:t>{new </a:t>
            </a:r>
            <a:r>
              <a:rPr lang="en-CA" sz="1650" dirty="0">
                <a:latin typeface="Consolas" panose="020B0609020204030204" pitchFamily="49" charset="0"/>
                <a:cs typeface="Consolas" panose="020B0609020204030204" pitchFamily="49" charset="0"/>
              </a:rPr>
              <a:t>int{42}};</a:t>
            </a:r>
          </a:p>
          <a:p>
            <a:pPr marL="800100" lvl="2" indent="0">
              <a:buNone/>
            </a:pPr>
            <a:r>
              <a:rPr lang="en-CA" sz="1650" dirty="0">
                <a:latin typeface="Consolas" panose="020B0609020204030204" pitchFamily="49" charset="0"/>
                <a:cs typeface="Consolas" panose="020B0609020204030204" pitchFamily="49" charset="0"/>
              </a:rPr>
              <a:t>    std::cout &lt;&lt; "</a:t>
            </a:r>
            <a:r>
              <a:rPr lang="en-CA" sz="1650" dirty="0" smtClean="0">
                <a:latin typeface="Consolas" panose="020B0609020204030204" pitchFamily="49" charset="0"/>
                <a:cs typeface="Consolas" panose="020B0609020204030204" pitchFamily="49" charset="0"/>
              </a:rPr>
              <a:t>Before 2: " </a:t>
            </a:r>
            <a:r>
              <a:rPr lang="en-CA" sz="1650" dirty="0">
                <a:latin typeface="Consolas" panose="020B0609020204030204" pitchFamily="49" charset="0"/>
                <a:cs typeface="Consolas" panose="020B0609020204030204" pitchFamily="49" charset="0"/>
              </a:rPr>
              <a:t>&lt;&lt; </a:t>
            </a:r>
            <a:r>
              <a:rPr lang="en-CA" sz="1650" dirty="0" smtClean="0">
                <a:latin typeface="Consolas" panose="020B0609020204030204" pitchFamily="49" charset="0"/>
                <a:cs typeface="Consolas" panose="020B0609020204030204" pitchFamily="49" charset="0"/>
              </a:rPr>
              <a:t>*</a:t>
            </a:r>
            <a:r>
              <a:rPr lang="en-CA" sz="1650" b="1" dirty="0">
                <a:solidFill>
                  <a:srgbClr val="7030A0"/>
                </a:solidFill>
                <a:latin typeface="Consolas" panose="020B0609020204030204" pitchFamily="49" charset="0"/>
                <a:cs typeface="Consolas" panose="020B0609020204030204" pitchFamily="49" charset="0"/>
              </a:rPr>
              <a:t>p_value_2</a:t>
            </a: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&lt;&lt; std::endl;</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a:t>
            </a:r>
            <a:r>
              <a:rPr lang="en-CA" sz="1650" b="1" dirty="0">
                <a:solidFill>
                  <a:srgbClr val="FF0000"/>
                </a:solidFill>
                <a:latin typeface="Consolas" panose="020B0609020204030204" pitchFamily="49" charset="0"/>
                <a:cs typeface="Consolas" panose="020B0609020204030204" pitchFamily="49" charset="0"/>
              </a:rPr>
              <a:t>p_value_1</a:t>
            </a: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 2.718281828;</a:t>
            </a:r>
          </a:p>
          <a:p>
            <a:pPr marL="800100" lvl="2" indent="0">
              <a:buNone/>
            </a:pPr>
            <a:r>
              <a:rPr lang="en-CA" sz="1650" dirty="0">
                <a:latin typeface="Consolas" panose="020B0609020204030204" pitchFamily="49" charset="0"/>
                <a:cs typeface="Consolas" panose="020B0609020204030204" pitchFamily="49" charset="0"/>
              </a:rPr>
              <a:t>    std::cout &lt;&lt; "</a:t>
            </a:r>
            <a:r>
              <a:rPr lang="en-CA" sz="1650" dirty="0" smtClean="0">
                <a:latin typeface="Consolas" panose="020B0609020204030204" pitchFamily="49" charset="0"/>
                <a:cs typeface="Consolas" panose="020B0609020204030204" pitchFamily="49" charset="0"/>
              </a:rPr>
              <a:t>After 2:  " </a:t>
            </a:r>
            <a:r>
              <a:rPr lang="en-CA" sz="1650" dirty="0">
                <a:latin typeface="Consolas" panose="020B0609020204030204" pitchFamily="49" charset="0"/>
                <a:cs typeface="Consolas" panose="020B0609020204030204" pitchFamily="49" charset="0"/>
              </a:rPr>
              <a:t>&lt;&lt; *</a:t>
            </a:r>
            <a:r>
              <a:rPr lang="en-CA" sz="1650" b="1" dirty="0">
                <a:solidFill>
                  <a:srgbClr val="7030A0"/>
                </a:solidFill>
                <a:latin typeface="Consolas" panose="020B0609020204030204" pitchFamily="49" charset="0"/>
                <a:cs typeface="Consolas" panose="020B0609020204030204" pitchFamily="49" charset="0"/>
              </a:rPr>
              <a:t>p_value_2</a:t>
            </a:r>
            <a:r>
              <a:rPr lang="en-CA" sz="1650" dirty="0">
                <a:latin typeface="Consolas" panose="020B0609020204030204" pitchFamily="49" charset="0"/>
                <a:cs typeface="Consolas" panose="020B0609020204030204" pitchFamily="49" charset="0"/>
              </a:rPr>
              <a:t>  &lt;&lt; std::endl;</a:t>
            </a:r>
          </a:p>
          <a:p>
            <a:pPr marL="800100" lvl="2" indent="0">
              <a:buNone/>
            </a:pPr>
            <a:r>
              <a:rPr lang="en-CA" sz="1650" dirty="0">
                <a:latin typeface="Consolas" panose="020B0609020204030204" pitchFamily="49" charset="0"/>
                <a:cs typeface="Consolas" panose="020B0609020204030204" pitchFamily="49" charset="0"/>
              </a:rPr>
              <a:t>    std::cout &lt;&lt; "</a:t>
            </a:r>
            <a:r>
              <a:rPr lang="en-CA" sz="1650" dirty="0" smtClean="0">
                <a:latin typeface="Consolas" panose="020B0609020204030204" pitchFamily="49" charset="0"/>
                <a:cs typeface="Consolas" panose="020B0609020204030204" pitchFamily="49" charset="0"/>
              </a:rPr>
              <a:t>After 1:  " </a:t>
            </a:r>
            <a:r>
              <a:rPr lang="en-CA" sz="1650" dirty="0">
                <a:latin typeface="Consolas" panose="020B0609020204030204" pitchFamily="49" charset="0"/>
                <a:cs typeface="Consolas" panose="020B0609020204030204" pitchFamily="49" charset="0"/>
              </a:rPr>
              <a:t>&lt;&lt; </a:t>
            </a:r>
            <a:r>
              <a:rPr lang="en-CA" sz="1650" dirty="0" smtClean="0">
                <a:latin typeface="Consolas" panose="020B0609020204030204" pitchFamily="49" charset="0"/>
                <a:cs typeface="Consolas" panose="020B0609020204030204" pitchFamily="49" charset="0"/>
              </a:rPr>
              <a:t>*</a:t>
            </a:r>
            <a:r>
              <a:rPr lang="en-CA" sz="1650" b="1" dirty="0">
                <a:solidFill>
                  <a:srgbClr val="FF0000"/>
                </a:solidFill>
                <a:latin typeface="Consolas" panose="020B0609020204030204" pitchFamily="49" charset="0"/>
                <a:cs typeface="Consolas" panose="020B0609020204030204" pitchFamily="49" charset="0"/>
              </a:rPr>
              <a:t>p_value_1</a:t>
            </a: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&lt;&lt; std::endl;</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return 0;</a:t>
            </a:r>
          </a:p>
          <a:p>
            <a:pPr marL="800100" lvl="2" indent="0">
              <a:buNone/>
            </a:pPr>
            <a:r>
              <a:rPr lang="en-CA" sz="1650" dirty="0">
                <a:latin typeface="Consolas" panose="020B0609020204030204" pitchFamily="49" charset="0"/>
                <a:cs typeface="Consolas" panose="020B0609020204030204" pitchFamily="49" charset="0"/>
              </a:rPr>
              <a:t>}</a:t>
            </a:r>
          </a:p>
        </p:txBody>
      </p:sp>
      <p:sp>
        <p:nvSpPr>
          <p:cNvPr id="4" name="TextBox 3"/>
          <p:cNvSpPr txBox="1"/>
          <p:nvPr/>
        </p:nvSpPr>
        <p:spPr>
          <a:xfrm>
            <a:off x="5607352" y="1700808"/>
            <a:ext cx="3429144" cy="1323439"/>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Before 2: </a:t>
            </a:r>
            <a:r>
              <a:rPr lang="en-CA" sz="2000" dirty="0">
                <a:solidFill>
                  <a:srgbClr val="0070C0"/>
                </a:solidFill>
                <a:latin typeface="Consolas" panose="020B0609020204030204" pitchFamily="49" charset="0"/>
                <a:cs typeface="Consolas" panose="020B0609020204030204" pitchFamily="49" charset="0"/>
              </a:rPr>
              <a:t>42</a:t>
            </a:r>
          </a:p>
          <a:p>
            <a:r>
              <a:rPr lang="en-CA" sz="2000" dirty="0" smtClean="0">
                <a:solidFill>
                  <a:srgbClr val="0070C0"/>
                </a:solidFill>
                <a:latin typeface="Consolas" panose="020B0609020204030204" pitchFamily="49" charset="0"/>
                <a:cs typeface="Consolas" panose="020B0609020204030204" pitchFamily="49" charset="0"/>
              </a:rPr>
              <a:t>   After 2: </a:t>
            </a:r>
            <a:r>
              <a:rPr lang="en-CA" sz="2000" dirty="0">
                <a:solidFill>
                  <a:srgbClr val="0070C0"/>
                </a:solidFill>
                <a:latin typeface="Consolas" panose="020B0609020204030204" pitchFamily="49" charset="0"/>
                <a:cs typeface="Consolas" panose="020B0609020204030204" pitchFamily="49" charset="0"/>
              </a:rPr>
              <a:t>-1962634853</a:t>
            </a:r>
          </a:p>
          <a:p>
            <a:r>
              <a:rPr lang="en-CA" sz="2000" dirty="0" smtClean="0">
                <a:solidFill>
                  <a:srgbClr val="0070C0"/>
                </a:solidFill>
                <a:latin typeface="Consolas" panose="020B0609020204030204" pitchFamily="49" charset="0"/>
                <a:cs typeface="Consolas" panose="020B0609020204030204" pitchFamily="49" charset="0"/>
              </a:rPr>
              <a:t>   After 1: 2.71828</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56646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Dangling pointers</a:t>
            </a:r>
            <a:endParaRPr lang="en-CA" dirty="0"/>
          </a:p>
        </p:txBody>
      </p:sp>
      <p:sp>
        <p:nvSpPr>
          <p:cNvPr id="3" name="Content Placeholder 2"/>
          <p:cNvSpPr>
            <a:spLocks noGrp="1"/>
          </p:cNvSpPr>
          <p:nvPr>
            <p:ph idx="1"/>
          </p:nvPr>
        </p:nvSpPr>
        <p:spPr/>
        <p:txBody>
          <a:bodyPr/>
          <a:lstStyle/>
          <a:p>
            <a:r>
              <a:rPr lang="en-CA" dirty="0" smtClean="0"/>
              <a:t>However, once in a blue moon, the operating system may actually take that deallocated memory away and give it to another program</a:t>
            </a:r>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a:latin typeface="Consolas" panose="020B0609020204030204" pitchFamily="49" charset="0"/>
                <a:cs typeface="Consolas" panose="020B0609020204030204" pitchFamily="49" charset="0"/>
              </a:rPr>
              <a:t>int 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int main() {</a:t>
            </a:r>
          </a:p>
          <a:p>
            <a:pPr marL="800100" lvl="2" indent="0">
              <a:buNone/>
            </a:pPr>
            <a:r>
              <a:rPr lang="en-CA" sz="1650" dirty="0">
                <a:latin typeface="Consolas" panose="020B0609020204030204" pitchFamily="49" charset="0"/>
                <a:cs typeface="Consolas" panose="020B0609020204030204" pitchFamily="49" charset="0"/>
              </a:rPr>
              <a:t>    int *p_value{new int{42}};</a:t>
            </a:r>
          </a:p>
          <a:p>
            <a:pPr marL="800100" lvl="2" indent="0">
              <a:buNone/>
            </a:pPr>
            <a:r>
              <a:rPr lang="en-CA" sz="1650" dirty="0">
                <a:latin typeface="Consolas" panose="020B0609020204030204" pitchFamily="49" charset="0"/>
                <a:cs typeface="Consolas" panose="020B0609020204030204" pitchFamily="49" charset="0"/>
              </a:rPr>
              <a:t>    delete p_value;</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for ( int k{0}; k &lt; 1000000000; ++k ) {</a:t>
            </a:r>
          </a:p>
          <a:p>
            <a:pPr marL="800100" lvl="2" indent="0">
              <a:buNone/>
            </a:pPr>
            <a:r>
              <a:rPr lang="en-CA" sz="1650" dirty="0">
                <a:latin typeface="Consolas" panose="020B0609020204030204" pitchFamily="49" charset="0"/>
                <a:cs typeface="Consolas" panose="020B0609020204030204" pitchFamily="49" charset="0"/>
              </a:rPr>
              <a:t>        // Do nothing...</a:t>
            </a:r>
          </a:p>
          <a:p>
            <a:pPr marL="800100" lvl="2" indent="0">
              <a:buNone/>
            </a:pPr>
            <a:r>
              <a:rPr lang="en-CA" sz="1650" dirty="0">
                <a:latin typeface="Consolas" panose="020B0609020204030204" pitchFamily="49" charset="0"/>
                <a:cs typeface="Consolas" panose="020B0609020204030204" pitchFamily="49" charset="0"/>
              </a:rPr>
              <a:t>    }</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*p_value = 91;</a:t>
            </a:r>
          </a:p>
          <a:p>
            <a:pPr marL="800100" lvl="2" indent="0">
              <a:buNone/>
            </a:pPr>
            <a:r>
              <a:rPr lang="en-CA" sz="1650" dirty="0">
                <a:latin typeface="Consolas" panose="020B0609020204030204" pitchFamily="49" charset="0"/>
                <a:cs typeface="Consolas" panose="020B0609020204030204" pitchFamily="49" charset="0"/>
              </a:rPr>
              <a:t>    std::cout &lt;&lt; *p_value &lt;&lt; std::endl;</a:t>
            </a: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return 0;</a:t>
            </a:r>
          </a:p>
          <a:p>
            <a:pPr marL="800100" lvl="2" indent="0">
              <a:buNone/>
            </a:pPr>
            <a:r>
              <a:rPr lang="en-CA" sz="1650" dirty="0">
                <a:latin typeface="Consolas" panose="020B0609020204030204" pitchFamily="49" charset="0"/>
                <a:cs typeface="Consolas" panose="020B0609020204030204" pitchFamily="49" charset="0"/>
              </a:rPr>
              <a:t>}</a:t>
            </a:r>
          </a:p>
        </p:txBody>
      </p:sp>
      <p:sp>
        <p:nvSpPr>
          <p:cNvPr id="4" name="TextBox 3"/>
          <p:cNvSpPr txBox="1"/>
          <p:nvPr/>
        </p:nvSpPr>
        <p:spPr>
          <a:xfrm>
            <a:off x="3851920" y="5085184"/>
            <a:ext cx="5121915" cy="707886"/>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 after 57368 executions:</a:t>
            </a:r>
          </a:p>
          <a:p>
            <a:r>
              <a:rPr lang="en-CA" sz="2000" dirty="0">
                <a:solidFill>
                  <a:srgbClr val="0070C0"/>
                </a:solidFill>
                <a:latin typeface="Consolas" panose="020B0609020204030204" pitchFamily="49" charset="0"/>
                <a:cs typeface="Consolas" panose="020B0609020204030204" pitchFamily="49" charset="0"/>
              </a:rPr>
              <a:t>   Segmentation fault (core dumped)</a:t>
            </a:r>
          </a:p>
        </p:txBody>
      </p:sp>
    </p:spTree>
    <p:extLst>
      <p:ext uri="{BB962C8B-B14F-4D97-AF65-F5344CB8AC3E}">
        <p14:creationId xmlns:p14="http://schemas.microsoft.com/office/powerpoint/2010/main" val="981985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Dangling pointers</a:t>
            </a:r>
            <a:endParaRPr lang="en-CA" dirty="0"/>
          </a:p>
        </p:txBody>
      </p:sp>
      <p:sp>
        <p:nvSpPr>
          <p:cNvPr id="3" name="Content Placeholder 2"/>
          <p:cNvSpPr>
            <a:spLocks noGrp="1"/>
          </p:cNvSpPr>
          <p:nvPr>
            <p:ph idx="1"/>
          </p:nvPr>
        </p:nvSpPr>
        <p:spPr/>
        <p:txBody>
          <a:bodyPr/>
          <a:lstStyle/>
          <a:p>
            <a:r>
              <a:rPr lang="en-CA" dirty="0" smtClean="0"/>
              <a:t>This can be solved by always assigning deallocated pointers the value of </a:t>
            </a:r>
            <a:r>
              <a:rPr lang="en-CA" dirty="0" smtClean="0">
                <a:latin typeface="Consolas" panose="020B0609020204030204" pitchFamily="49" charset="0"/>
                <a:cs typeface="Consolas" panose="020B0609020204030204" pitchFamily="49" charset="0"/>
              </a:rPr>
              <a:t>nullptr</a:t>
            </a:r>
            <a:r>
              <a:rPr lang="en-CA" dirty="0" smtClean="0"/>
              <a:t>:</a:t>
            </a:r>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a:latin typeface="Consolas" panose="020B0609020204030204" pitchFamily="49" charset="0"/>
                <a:cs typeface="Consolas" panose="020B0609020204030204" pitchFamily="49" charset="0"/>
              </a:rPr>
              <a:t>int 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int main() {</a:t>
            </a:r>
          </a:p>
          <a:p>
            <a:pPr marL="800100" lvl="2" indent="0">
              <a:buNone/>
            </a:pPr>
            <a:r>
              <a:rPr lang="en-CA" sz="1650" dirty="0">
                <a:latin typeface="Consolas" panose="020B0609020204030204" pitchFamily="49" charset="0"/>
                <a:cs typeface="Consolas" panose="020B0609020204030204" pitchFamily="49" charset="0"/>
              </a:rPr>
              <a:t>    int *p_value{new int{42}};</a:t>
            </a:r>
          </a:p>
          <a:p>
            <a:pPr marL="800100" lvl="2" indent="0">
              <a:buNone/>
            </a:pPr>
            <a:r>
              <a:rPr lang="en-CA" sz="1650" dirty="0" smtClean="0">
                <a:latin typeface="Consolas" panose="020B0609020204030204" pitchFamily="49" charset="0"/>
                <a:cs typeface="Consolas" panose="020B0609020204030204" pitchFamily="49" charset="0"/>
              </a:rPr>
              <a:t>    // Use the value... </a:t>
            </a:r>
          </a:p>
          <a:p>
            <a:pPr marL="800100" lvl="2" indent="0">
              <a:buNone/>
            </a:pPr>
            <a:endParaRPr lang="en-CA" sz="1650" dirty="0" smtClean="0">
              <a:latin typeface="Consolas" panose="020B0609020204030204" pitchFamily="49" charset="0"/>
              <a:cs typeface="Consolas" panose="020B0609020204030204" pitchFamily="49" charset="0"/>
            </a:endParaRPr>
          </a:p>
          <a:p>
            <a:pPr marL="800100" lvl="2" indent="0">
              <a:buNone/>
            </a:pPr>
            <a:r>
              <a:rPr lang="en-CA" sz="1650" b="1" dirty="0">
                <a:solidFill>
                  <a:srgbClr val="FF0000"/>
                </a:solidFill>
                <a:latin typeface="Consolas" panose="020B0609020204030204" pitchFamily="49" charset="0"/>
                <a:cs typeface="Consolas" panose="020B0609020204030204" pitchFamily="49" charset="0"/>
              </a:rPr>
              <a:t> </a:t>
            </a:r>
            <a:r>
              <a:rPr lang="en-CA" sz="1650" b="1" dirty="0" smtClean="0">
                <a:solidFill>
                  <a:srgbClr val="FF0000"/>
                </a:solidFill>
                <a:latin typeface="Consolas" panose="020B0609020204030204" pitchFamily="49" charset="0"/>
                <a:cs typeface="Consolas" panose="020B0609020204030204" pitchFamily="49" charset="0"/>
              </a:rPr>
              <a:t>   </a:t>
            </a:r>
            <a:r>
              <a:rPr lang="en-CA" sz="1650" b="1" dirty="0">
                <a:solidFill>
                  <a:srgbClr val="FF0000"/>
                </a:solidFill>
                <a:latin typeface="Consolas" panose="020B0609020204030204" pitchFamily="49" charset="0"/>
                <a:cs typeface="Consolas" panose="020B0609020204030204" pitchFamily="49" charset="0"/>
              </a:rPr>
              <a:t>delete p_value</a:t>
            </a:r>
            <a:r>
              <a:rPr lang="en-CA" sz="165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CA" sz="1650" b="1" dirty="0">
                <a:solidFill>
                  <a:srgbClr val="FF0000"/>
                </a:solidFill>
                <a:latin typeface="Consolas" panose="020B0609020204030204" pitchFamily="49" charset="0"/>
                <a:cs typeface="Consolas" panose="020B0609020204030204" pitchFamily="49" charset="0"/>
              </a:rPr>
              <a:t> </a:t>
            </a:r>
            <a:r>
              <a:rPr lang="en-CA" sz="1650" b="1" dirty="0" smtClean="0">
                <a:solidFill>
                  <a:srgbClr val="FF0000"/>
                </a:solidFill>
                <a:latin typeface="Consolas" panose="020B0609020204030204" pitchFamily="49" charset="0"/>
                <a:cs typeface="Consolas" panose="020B0609020204030204" pitchFamily="49" charset="0"/>
              </a:rPr>
              <a:t>   p_value = nullptr;</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return 0;</a:t>
            </a:r>
          </a:p>
          <a:p>
            <a:pPr marL="800100" lvl="2" indent="0">
              <a:buNone/>
            </a:pPr>
            <a:r>
              <a:rPr lang="en-CA" sz="1650" dirty="0">
                <a:latin typeface="Consolas" panose="020B0609020204030204" pitchFamily="49" charset="0"/>
                <a:cs typeface="Consolas" panose="020B0609020204030204" pitchFamily="49" charset="0"/>
              </a:rPr>
              <a:t>}</a:t>
            </a:r>
          </a:p>
          <a:p>
            <a:endParaRPr lang="en-CA" dirty="0" smtClean="0"/>
          </a:p>
        </p:txBody>
      </p:sp>
    </p:spTree>
    <p:extLst>
      <p:ext uri="{BB962C8B-B14F-4D97-AF65-F5344CB8AC3E}">
        <p14:creationId xmlns:p14="http://schemas.microsoft.com/office/powerpoint/2010/main" val="3515704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Dangling pointers</a:t>
            </a:r>
            <a:endParaRPr lang="en-CA" dirty="0"/>
          </a:p>
        </p:txBody>
      </p:sp>
      <p:sp>
        <p:nvSpPr>
          <p:cNvPr id="3" name="Content Placeholder 2"/>
          <p:cNvSpPr>
            <a:spLocks noGrp="1"/>
          </p:cNvSpPr>
          <p:nvPr>
            <p:ph idx="1"/>
          </p:nvPr>
        </p:nvSpPr>
        <p:spPr/>
        <p:txBody>
          <a:bodyPr/>
          <a:lstStyle/>
          <a:p>
            <a:r>
              <a:rPr lang="en-CA" dirty="0" smtClean="0"/>
              <a:t>You should always assign deallocated pointers the value </a:t>
            </a:r>
            <a:r>
              <a:rPr lang="en-CA" dirty="0" smtClean="0">
                <a:latin typeface="Consolas" panose="020B0609020204030204" pitchFamily="49" charset="0"/>
                <a:cs typeface="Consolas" panose="020B0609020204030204" pitchFamily="49" charset="0"/>
              </a:rPr>
              <a:t>'nullptr'</a:t>
            </a:r>
            <a:r>
              <a:rPr lang="en-CA" dirty="0" smtClean="0"/>
              <a:t> even if the function is exiting—a wild pointer may pick up that value</a:t>
            </a:r>
          </a:p>
          <a:p>
            <a:pPr marL="800100" lvl="2" indent="0">
              <a:buNone/>
            </a:pPr>
            <a:r>
              <a:rPr lang="en-CA" sz="1650" dirty="0" smtClean="0">
                <a:latin typeface="Consolas" panose="020B0609020204030204" pitchFamily="49" charset="0"/>
                <a:cs typeface="Consolas" panose="020B0609020204030204" pitchFamily="49" charset="0"/>
              </a:rPr>
              <a:t>vector3d_t </a:t>
            </a:r>
            <a:r>
              <a:rPr lang="en-CA" sz="1650" dirty="0" err="1" smtClean="0">
                <a:latin typeface="Consolas" panose="020B0609020204030204" pitchFamily="49" charset="0"/>
                <a:cs typeface="Consolas" panose="020B0609020204030204" pitchFamily="49" charset="0"/>
              </a:rPr>
              <a:t>center_of_gravity</a:t>
            </a: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a:t>
            </a:r>
          </a:p>
          <a:p>
            <a:pPr marL="800100" lvl="2" indent="0">
              <a:buNone/>
            </a:pPr>
            <a:r>
              <a:rPr lang="en-CA" sz="1650" dirty="0">
                <a:latin typeface="Consolas" panose="020B0609020204030204" pitchFamily="49" charset="0"/>
                <a:cs typeface="Consolas" panose="020B0609020204030204" pitchFamily="49" charset="0"/>
              </a:rPr>
              <a:t>    vector3d_t </a:t>
            </a:r>
            <a:r>
              <a:rPr lang="en-CA" sz="1650" dirty="0" smtClean="0">
                <a:latin typeface="Consolas" panose="020B0609020204030204" pitchFamily="49" charset="0"/>
                <a:cs typeface="Consolas" panose="020B0609020204030204" pitchFamily="49" charset="0"/>
              </a:rPr>
              <a:t>return_value;</a:t>
            </a:r>
          </a:p>
          <a:p>
            <a:pPr marL="800100" lvl="2" indent="0">
              <a:buNone/>
            </a:pPr>
            <a:r>
              <a:rPr lang="en-CA" sz="1650" dirty="0" smtClean="0">
                <a:latin typeface="Consolas" panose="020B0609020204030204" pitchFamily="49" charset="0"/>
                <a:cs typeface="Consolas" panose="020B0609020204030204" pitchFamily="49" charset="0"/>
              </a:rPr>
              <a:t>    std::size_t capacity = 16;</a:t>
            </a:r>
          </a:p>
          <a:p>
            <a:pPr marL="800100" lvl="2" indent="0">
              <a:buNone/>
            </a:pPr>
            <a:r>
              <a:rPr lang="en-CA" sz="1650" dirty="0" smtClean="0">
                <a:latin typeface="Consolas" panose="020B0609020204030204" pitchFamily="49" charset="0"/>
                <a:cs typeface="Consolas" panose="020B0609020204030204" pitchFamily="49" charset="0"/>
              </a:rPr>
              <a:t>    vector3d_t </a:t>
            </a:r>
            <a:r>
              <a:rPr lang="en-CA" sz="1650" dirty="0">
                <a:latin typeface="Consolas" panose="020B0609020204030204" pitchFamily="49" charset="0"/>
                <a:cs typeface="Consolas" panose="020B0609020204030204" pitchFamily="49" charset="0"/>
              </a:rPr>
              <a:t>*</a:t>
            </a:r>
            <a:r>
              <a:rPr lang="en-CA" sz="1650" dirty="0" err="1" smtClean="0">
                <a:latin typeface="Consolas" panose="020B0609020204030204" pitchFamily="49" charset="0"/>
                <a:cs typeface="Consolas" panose="020B0609020204030204" pitchFamily="49" charset="0"/>
              </a:rPr>
              <a:t>p_centers_of_mass</a:t>
            </a:r>
            <a:r>
              <a:rPr lang="en-CA" sz="1650" dirty="0" smtClean="0">
                <a:latin typeface="Consolas" panose="020B0609020204030204" pitchFamily="49" charset="0"/>
                <a:cs typeface="Consolas" panose="020B0609020204030204" pitchFamily="49" charset="0"/>
              </a:rPr>
              <a:t>{new vector3d_t[capacity]{}};</a:t>
            </a:r>
          </a:p>
          <a:p>
            <a:pPr marL="800100" lvl="2" indent="0">
              <a:buNone/>
            </a:pPr>
            <a:r>
              <a:rPr lang="en-CA" sz="1650" dirty="0" smtClean="0">
                <a:latin typeface="Consolas" panose="020B0609020204030204" pitchFamily="49" charset="0"/>
                <a:cs typeface="Consolas" panose="020B0609020204030204" pitchFamily="49" charset="0"/>
              </a:rPr>
              <a:t>    // Use the array to perform the necessary calculation...</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  - we may have to resize the array </a:t>
            </a:r>
          </a:p>
          <a:p>
            <a:pPr marL="800100" lvl="2" indent="0">
              <a:buNone/>
            </a:pPr>
            <a:endParaRPr lang="en-CA" sz="1650" dirty="0" smtClean="0">
              <a:latin typeface="Consolas" panose="020B0609020204030204" pitchFamily="49" charset="0"/>
              <a:cs typeface="Consolas" panose="020B0609020204030204" pitchFamily="49" charset="0"/>
            </a:endParaRPr>
          </a:p>
          <a:p>
            <a:pPr marL="800100" lvl="2" indent="0">
              <a:buNone/>
            </a:pPr>
            <a:r>
              <a:rPr lang="en-CA" sz="1650" b="1" dirty="0">
                <a:solidFill>
                  <a:srgbClr val="FF0000"/>
                </a:solidFill>
                <a:latin typeface="Consolas" panose="020B0609020204030204" pitchFamily="49" charset="0"/>
                <a:cs typeface="Consolas" panose="020B0609020204030204" pitchFamily="49" charset="0"/>
              </a:rPr>
              <a:t> </a:t>
            </a:r>
            <a:r>
              <a:rPr lang="en-CA" sz="1650" b="1" dirty="0" smtClean="0">
                <a:solidFill>
                  <a:srgbClr val="FF0000"/>
                </a:solidFill>
                <a:latin typeface="Consolas" panose="020B0609020204030204" pitchFamily="49" charset="0"/>
                <a:cs typeface="Consolas" panose="020B0609020204030204" pitchFamily="49" charset="0"/>
              </a:rPr>
              <a:t>   delete[] </a:t>
            </a:r>
            <a:r>
              <a:rPr lang="en-CA" sz="1650" b="1" dirty="0" err="1" smtClean="0">
                <a:solidFill>
                  <a:srgbClr val="FF0000"/>
                </a:solidFill>
                <a:latin typeface="Consolas" panose="020B0609020204030204" pitchFamily="49" charset="0"/>
                <a:cs typeface="Consolas" panose="020B0609020204030204" pitchFamily="49" charset="0"/>
              </a:rPr>
              <a:t>p_centres_of_mass</a:t>
            </a:r>
            <a:r>
              <a:rPr lang="en-CA" sz="165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CA" sz="1650" b="1" dirty="0">
                <a:solidFill>
                  <a:srgbClr val="FF0000"/>
                </a:solidFill>
                <a:latin typeface="Consolas" panose="020B0609020204030204" pitchFamily="49" charset="0"/>
                <a:cs typeface="Consolas" panose="020B0609020204030204" pitchFamily="49" charset="0"/>
              </a:rPr>
              <a:t> </a:t>
            </a:r>
            <a:r>
              <a:rPr lang="en-CA" sz="1650" b="1" dirty="0" smtClean="0">
                <a:solidFill>
                  <a:srgbClr val="FF0000"/>
                </a:solidFill>
                <a:latin typeface="Consolas" panose="020B0609020204030204" pitchFamily="49" charset="0"/>
                <a:cs typeface="Consolas" panose="020B0609020204030204" pitchFamily="49" charset="0"/>
              </a:rPr>
              <a:t>   </a:t>
            </a:r>
            <a:r>
              <a:rPr lang="en-CA" sz="1650" b="1" dirty="0" err="1">
                <a:solidFill>
                  <a:srgbClr val="FF0000"/>
                </a:solidFill>
                <a:latin typeface="Consolas" panose="020B0609020204030204" pitchFamily="49" charset="0"/>
                <a:cs typeface="Consolas" panose="020B0609020204030204" pitchFamily="49" charset="0"/>
              </a:rPr>
              <a:t>p_centres_of_mass</a:t>
            </a:r>
            <a:r>
              <a:rPr lang="en-CA" sz="1650" b="1" dirty="0" smtClean="0">
                <a:solidFill>
                  <a:srgbClr val="FF0000"/>
                </a:solidFill>
                <a:latin typeface="Consolas" panose="020B0609020204030204" pitchFamily="49" charset="0"/>
                <a:cs typeface="Consolas" panose="020B0609020204030204" pitchFamily="49" charset="0"/>
              </a:rPr>
              <a:t> = nullptr;</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return </a:t>
            </a:r>
            <a:r>
              <a:rPr lang="en-CA" sz="1650" dirty="0" smtClean="0">
                <a:latin typeface="Consolas" panose="020B0609020204030204" pitchFamily="49" charset="0"/>
                <a:cs typeface="Consolas" panose="020B0609020204030204" pitchFamily="49" charset="0"/>
              </a:rPr>
              <a:t>return_value;</a:t>
            </a: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a:t>
            </a:r>
          </a:p>
          <a:p>
            <a:endParaRPr lang="en-CA" dirty="0" smtClean="0"/>
          </a:p>
        </p:txBody>
      </p:sp>
    </p:spTree>
    <p:extLst>
      <p:ext uri="{BB962C8B-B14F-4D97-AF65-F5344CB8AC3E}">
        <p14:creationId xmlns:p14="http://schemas.microsoft.com/office/powerpoint/2010/main" val="2499798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Dangling pointers</a:t>
            </a:r>
            <a:endParaRPr lang="en-CA" dirty="0"/>
          </a:p>
        </p:txBody>
      </p:sp>
      <p:sp>
        <p:nvSpPr>
          <p:cNvPr id="3" name="Content Placeholder 2"/>
          <p:cNvSpPr>
            <a:spLocks noGrp="1"/>
          </p:cNvSpPr>
          <p:nvPr>
            <p:ph idx="1"/>
          </p:nvPr>
        </p:nvSpPr>
        <p:spPr/>
        <p:txBody>
          <a:bodyPr/>
          <a:lstStyle/>
          <a:p>
            <a:r>
              <a:rPr lang="en-CA" dirty="0" smtClean="0"/>
              <a:t>This becomes more difficult if multiple pointers are assigned the same address:</a:t>
            </a:r>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a:latin typeface="Consolas" panose="020B0609020204030204" pitchFamily="49" charset="0"/>
                <a:cs typeface="Consolas" panose="020B0609020204030204" pitchFamily="49" charset="0"/>
              </a:rPr>
              <a:t>int 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int main() {</a:t>
            </a:r>
          </a:p>
          <a:p>
            <a:pPr marL="800100" lvl="2" indent="0">
              <a:buNone/>
            </a:pPr>
            <a:r>
              <a:rPr lang="en-CA" sz="1650" dirty="0">
                <a:latin typeface="Consolas" panose="020B0609020204030204" pitchFamily="49" charset="0"/>
                <a:cs typeface="Consolas" panose="020B0609020204030204" pitchFamily="49" charset="0"/>
              </a:rPr>
              <a:t>    int *</a:t>
            </a:r>
            <a:r>
              <a:rPr lang="en-CA" sz="1650" dirty="0" smtClean="0">
                <a:latin typeface="Consolas" panose="020B0609020204030204" pitchFamily="49" charset="0"/>
                <a:cs typeface="Consolas" panose="020B0609020204030204" pitchFamily="49" charset="0"/>
              </a:rPr>
              <a:t>p_value_1{new </a:t>
            </a:r>
            <a:r>
              <a:rPr lang="en-CA" sz="1650" dirty="0">
                <a:latin typeface="Consolas" panose="020B0609020204030204" pitchFamily="49" charset="0"/>
                <a:cs typeface="Consolas" panose="020B0609020204030204" pitchFamily="49" charset="0"/>
              </a:rPr>
              <a:t>int{42</a:t>
            </a:r>
            <a:r>
              <a:rPr lang="en-CA" sz="1650" dirty="0" smtClean="0">
                <a:latin typeface="Consolas" panose="020B0609020204030204" pitchFamily="49" charset="0"/>
                <a:cs typeface="Consolas" panose="020B0609020204030204" pitchFamily="49" charset="0"/>
              </a:rPr>
              <a:t>}};</a:t>
            </a:r>
          </a:p>
          <a:p>
            <a:pPr marL="800100" lvl="2" indent="0">
              <a:buNone/>
            </a:pPr>
            <a:r>
              <a:rPr lang="en-CA" sz="1650" dirty="0">
                <a:latin typeface="Consolas" panose="020B0609020204030204" pitchFamily="49" charset="0"/>
                <a:cs typeface="Consolas" panose="020B0609020204030204" pitchFamily="49" charset="0"/>
              </a:rPr>
              <a:t>    std::cout &lt;&lt; "</a:t>
            </a:r>
            <a:r>
              <a:rPr lang="en-CA" sz="1650" dirty="0" smtClean="0">
                <a:latin typeface="Consolas" panose="020B0609020204030204" pitchFamily="49" charset="0"/>
                <a:cs typeface="Consolas" panose="020B0609020204030204" pitchFamily="49" charset="0"/>
              </a:rPr>
              <a:t>Address 1: </a:t>
            </a:r>
            <a:r>
              <a:rPr lang="en-CA" sz="1650" dirty="0">
                <a:latin typeface="Consolas" panose="020B0609020204030204" pitchFamily="49" charset="0"/>
                <a:cs typeface="Consolas" panose="020B0609020204030204" pitchFamily="49" charset="0"/>
              </a:rPr>
              <a:t>" &lt;&lt; p_value_1 &lt;&lt; std::endl;</a:t>
            </a: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int *</a:t>
            </a:r>
            <a:r>
              <a:rPr lang="en-CA" sz="1650" dirty="0" smtClean="0">
                <a:latin typeface="Consolas" panose="020B0609020204030204" pitchFamily="49" charset="0"/>
                <a:cs typeface="Consolas" panose="020B0609020204030204" pitchFamily="49" charset="0"/>
              </a:rPr>
              <a:t>p_value_2{p_value_1};</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b="1" dirty="0" smtClean="0">
                <a:solidFill>
                  <a:srgbClr val="FF0000"/>
                </a:solidFill>
                <a:latin typeface="Consolas" panose="020B0609020204030204" pitchFamily="49" charset="0"/>
                <a:cs typeface="Consolas" panose="020B0609020204030204" pitchFamily="49" charset="0"/>
              </a:rPr>
              <a:t>    </a:t>
            </a:r>
            <a:r>
              <a:rPr lang="en-CA" sz="1650" b="1" dirty="0">
                <a:solidFill>
                  <a:srgbClr val="FF0000"/>
                </a:solidFill>
                <a:latin typeface="Consolas" panose="020B0609020204030204" pitchFamily="49" charset="0"/>
                <a:cs typeface="Consolas" panose="020B0609020204030204" pitchFamily="49" charset="0"/>
              </a:rPr>
              <a:t>delete </a:t>
            </a:r>
            <a:r>
              <a:rPr lang="en-CA" sz="1650" b="1" dirty="0" smtClean="0">
                <a:solidFill>
                  <a:srgbClr val="FF0000"/>
                </a:solidFill>
                <a:latin typeface="Consolas" panose="020B0609020204030204" pitchFamily="49" charset="0"/>
                <a:cs typeface="Consolas" panose="020B0609020204030204" pitchFamily="49" charset="0"/>
              </a:rPr>
              <a:t>p_value_1;</a:t>
            </a:r>
          </a:p>
          <a:p>
            <a:pPr marL="800100" lvl="2" indent="0">
              <a:buNone/>
            </a:pPr>
            <a:r>
              <a:rPr lang="en-CA" sz="1650" b="1" dirty="0">
                <a:solidFill>
                  <a:srgbClr val="FF0000"/>
                </a:solidFill>
                <a:latin typeface="Consolas" panose="020B0609020204030204" pitchFamily="49" charset="0"/>
                <a:cs typeface="Consolas" panose="020B0609020204030204" pitchFamily="49" charset="0"/>
              </a:rPr>
              <a:t> </a:t>
            </a:r>
            <a:r>
              <a:rPr lang="en-CA" sz="1650" b="1" dirty="0" smtClean="0">
                <a:solidFill>
                  <a:srgbClr val="FF0000"/>
                </a:solidFill>
                <a:latin typeface="Consolas" panose="020B0609020204030204" pitchFamily="49" charset="0"/>
                <a:cs typeface="Consolas" panose="020B0609020204030204" pitchFamily="49" charset="0"/>
              </a:rPr>
              <a:t>   p_value_1 = nullptr;</a:t>
            </a:r>
          </a:p>
          <a:p>
            <a:pPr marL="800100" lvl="2" indent="0">
              <a:buNone/>
            </a:pPr>
            <a:r>
              <a:rPr lang="en-CA" sz="1650" dirty="0">
                <a:latin typeface="Consolas" panose="020B0609020204030204" pitchFamily="49" charset="0"/>
                <a:cs typeface="Consolas" panose="020B0609020204030204" pitchFamily="49" charset="0"/>
              </a:rPr>
              <a:t>    std::cout &lt;&lt; "</a:t>
            </a:r>
            <a:r>
              <a:rPr lang="en-CA" sz="1650" dirty="0" smtClean="0">
                <a:latin typeface="Consolas" panose="020B0609020204030204" pitchFamily="49" charset="0"/>
                <a:cs typeface="Consolas" panose="020B0609020204030204" pitchFamily="49" charset="0"/>
              </a:rPr>
              <a:t>Address 2: </a:t>
            </a:r>
            <a:r>
              <a:rPr lang="en-CA" sz="1650" dirty="0">
                <a:latin typeface="Consolas" panose="020B0609020204030204" pitchFamily="49" charset="0"/>
                <a:cs typeface="Consolas" panose="020B0609020204030204" pitchFamily="49" charset="0"/>
              </a:rPr>
              <a:t>" &lt;&lt; </a:t>
            </a:r>
            <a:r>
              <a:rPr lang="en-CA" sz="1650" dirty="0" smtClean="0">
                <a:latin typeface="Consolas" panose="020B0609020204030204" pitchFamily="49" charset="0"/>
                <a:cs typeface="Consolas" panose="020B0609020204030204" pitchFamily="49" charset="0"/>
              </a:rPr>
              <a:t>p_value_2 </a:t>
            </a:r>
            <a:r>
              <a:rPr lang="en-CA" sz="1650" dirty="0">
                <a:latin typeface="Consolas" panose="020B0609020204030204" pitchFamily="49" charset="0"/>
                <a:cs typeface="Consolas" panose="020B0609020204030204" pitchFamily="49" charset="0"/>
              </a:rPr>
              <a:t>&lt;&lt; std::endl;</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return 0;</a:t>
            </a:r>
          </a:p>
          <a:p>
            <a:pPr marL="800100" lvl="2" indent="0">
              <a:buNone/>
            </a:pPr>
            <a:r>
              <a:rPr lang="en-CA" sz="1650" dirty="0">
                <a:latin typeface="Consolas" panose="020B0609020204030204" pitchFamily="49" charset="0"/>
                <a:cs typeface="Consolas" panose="020B0609020204030204" pitchFamily="49" charset="0"/>
              </a:rPr>
              <a:t>}</a:t>
            </a:r>
          </a:p>
          <a:p>
            <a:endParaRPr lang="en-CA" dirty="0" smtClean="0"/>
          </a:p>
        </p:txBody>
      </p:sp>
      <p:sp>
        <p:nvSpPr>
          <p:cNvPr id="4" name="TextBox 3"/>
          <p:cNvSpPr txBox="1"/>
          <p:nvPr/>
        </p:nvSpPr>
        <p:spPr>
          <a:xfrm>
            <a:off x="4383216" y="5661248"/>
            <a:ext cx="3429144" cy="1015663"/>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smtClean="0">
                <a:solidFill>
                  <a:srgbClr val="0070C0"/>
                </a:solidFill>
                <a:latin typeface="Consolas" panose="020B0609020204030204" pitchFamily="49" charset="0"/>
                <a:cs typeface="Consolas" panose="020B0609020204030204" pitchFamily="49" charset="0"/>
              </a:rPr>
              <a:t>   Address </a:t>
            </a:r>
            <a:r>
              <a:rPr lang="en-CA" sz="2000" dirty="0">
                <a:solidFill>
                  <a:srgbClr val="0070C0"/>
                </a:solidFill>
                <a:latin typeface="Consolas" panose="020B0609020204030204" pitchFamily="49" charset="0"/>
                <a:cs typeface="Consolas" panose="020B0609020204030204" pitchFamily="49" charset="0"/>
              </a:rPr>
              <a:t>1: 0x1dc9010</a:t>
            </a:r>
          </a:p>
          <a:p>
            <a:r>
              <a:rPr lang="en-CA" sz="2000" dirty="0" smtClean="0">
                <a:solidFill>
                  <a:srgbClr val="0070C0"/>
                </a:solidFill>
                <a:latin typeface="Consolas" panose="020B0609020204030204" pitchFamily="49" charset="0"/>
                <a:cs typeface="Consolas" panose="020B0609020204030204" pitchFamily="49" charset="0"/>
              </a:rPr>
              <a:t>   Address </a:t>
            </a:r>
            <a:r>
              <a:rPr lang="en-CA" sz="2000" dirty="0">
                <a:solidFill>
                  <a:srgbClr val="0070C0"/>
                </a:solidFill>
                <a:latin typeface="Consolas" panose="020B0609020204030204" pitchFamily="49" charset="0"/>
                <a:cs typeface="Consolas" panose="020B0609020204030204" pitchFamily="49" charset="0"/>
              </a:rPr>
              <a:t>2: 0x1dc9010</a:t>
            </a:r>
          </a:p>
        </p:txBody>
      </p:sp>
    </p:spTree>
    <p:extLst>
      <p:ext uri="{BB962C8B-B14F-4D97-AF65-F5344CB8AC3E}">
        <p14:creationId xmlns:p14="http://schemas.microsoft.com/office/powerpoint/2010/main" val="1702362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Dangling pointers</a:t>
            </a:r>
            <a:endParaRPr lang="en-CA" dirty="0"/>
          </a:p>
        </p:txBody>
      </p:sp>
      <p:sp>
        <p:nvSpPr>
          <p:cNvPr id="3" name="Content Placeholder 2"/>
          <p:cNvSpPr>
            <a:spLocks noGrp="1"/>
          </p:cNvSpPr>
          <p:nvPr>
            <p:ph idx="1"/>
          </p:nvPr>
        </p:nvSpPr>
        <p:spPr/>
        <p:txBody>
          <a:bodyPr/>
          <a:lstStyle/>
          <a:p>
            <a:r>
              <a:rPr lang="en-CA" dirty="0" smtClean="0"/>
              <a:t>Avoiding this second problem is more difficult…</a:t>
            </a:r>
          </a:p>
          <a:p>
            <a:pPr lvl="1"/>
            <a:r>
              <a:rPr lang="en-CA" dirty="0" smtClean="0"/>
              <a:t>This requires strict variable management</a:t>
            </a:r>
          </a:p>
          <a:p>
            <a:pPr lvl="1"/>
            <a:r>
              <a:rPr lang="en-CA" dirty="0" smtClean="0"/>
              <a:t>The only real solution is to ensure that only one pointer variable or parameter ever stores a particular address in any one function</a:t>
            </a:r>
          </a:p>
          <a:p>
            <a:pPr lvl="1"/>
            <a:r>
              <a:rPr lang="en-CA" dirty="0" smtClean="0"/>
              <a:t>Suppose you </a:t>
            </a:r>
            <a:r>
              <a:rPr lang="en-CA" dirty="0"/>
              <a:t>select </a:t>
            </a:r>
            <a:r>
              <a:rPr lang="en-CA" dirty="0" err="1"/>
              <a:t>File→Close</a:t>
            </a:r>
            <a:r>
              <a:rPr lang="en-CA" dirty="0"/>
              <a:t> </a:t>
            </a:r>
            <a:r>
              <a:rPr lang="en-CA" dirty="0" smtClean="0"/>
              <a:t>from the PowerPoint menu for a particular presentation</a:t>
            </a:r>
          </a:p>
          <a:p>
            <a:pPr lvl="2"/>
            <a:r>
              <a:rPr lang="en-CA" dirty="0" smtClean="0"/>
              <a:t>This calls a function that ultimately deallocates the memory for the presentation</a:t>
            </a:r>
          </a:p>
          <a:p>
            <a:pPr lvl="2"/>
            <a:r>
              <a:rPr lang="en-CA" dirty="0" smtClean="0"/>
              <a:t>It also disables almost all menu items and ribbon icons to prevent you from accessing the deallocated presentation</a:t>
            </a:r>
          </a:p>
        </p:txBody>
      </p:sp>
    </p:spTree>
    <p:extLst>
      <p:ext uri="{BB962C8B-B14F-4D97-AF65-F5344CB8AC3E}">
        <p14:creationId xmlns:p14="http://schemas.microsoft.com/office/powerpoint/2010/main" val="992833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0000"/>
                </a:solidFill>
              </a:rPr>
              <a:t>Warning!</a:t>
            </a:r>
            <a:endParaRPr lang="en-CA" dirty="0">
              <a:solidFill>
                <a:srgbClr val="FF0000"/>
              </a:solidFill>
            </a:endParaRPr>
          </a:p>
        </p:txBody>
      </p:sp>
      <p:sp>
        <p:nvSpPr>
          <p:cNvPr id="3" name="Content Placeholder 2"/>
          <p:cNvSpPr>
            <a:spLocks noGrp="1"/>
          </p:cNvSpPr>
          <p:nvPr>
            <p:ph idx="1"/>
          </p:nvPr>
        </p:nvSpPr>
        <p:spPr/>
        <p:txBody>
          <a:bodyPr/>
          <a:lstStyle/>
          <a:p>
            <a:r>
              <a:rPr lang="en-CA" dirty="0" smtClean="0"/>
              <a:t>The single most greatest difficult for students studying algorithms and data structures is this </a:t>
            </a:r>
            <a:r>
              <a:rPr lang="en-CA" i="1" dirty="0" smtClean="0"/>
              <a:t>belief</a:t>
            </a:r>
            <a:r>
              <a:rPr lang="en-CA" dirty="0" smtClean="0"/>
              <a:t> that delete does something magical</a:t>
            </a:r>
          </a:p>
          <a:p>
            <a:endParaRPr lang="en-CA" dirty="0"/>
          </a:p>
          <a:p>
            <a:r>
              <a:rPr lang="en-CA" dirty="0" smtClean="0"/>
              <a:t>The statement</a:t>
            </a:r>
          </a:p>
          <a:p>
            <a:pPr marL="457200" lvl="1" indent="0" algn="ctr">
              <a:buNone/>
            </a:pPr>
            <a:r>
              <a:rPr lang="en-CA" dirty="0" smtClean="0">
                <a:latin typeface="Consolas" panose="020B0609020204030204" pitchFamily="49" charset="0"/>
                <a:cs typeface="Consolas" panose="020B0609020204030204" pitchFamily="49" charset="0"/>
              </a:rPr>
              <a:t>delete p_data;</a:t>
            </a:r>
          </a:p>
          <a:p>
            <a:pPr marL="0" indent="0">
              <a:buNone/>
            </a:pPr>
            <a:r>
              <a:rPr lang="en-CA" dirty="0" smtClean="0"/>
              <a:t>      does </a:t>
            </a:r>
            <a:r>
              <a:rPr lang="en-CA" b="1" dirty="0" smtClean="0"/>
              <a:t>nothing</a:t>
            </a:r>
            <a:r>
              <a:rPr lang="en-CA" dirty="0" smtClean="0"/>
              <a:t> more than send the address to the operating system</a:t>
            </a:r>
          </a:p>
          <a:p>
            <a:pPr lvl="0"/>
            <a:r>
              <a:rPr lang="en-CA" dirty="0" smtClean="0">
                <a:solidFill>
                  <a:prstClr val="black"/>
                </a:solidFill>
              </a:rPr>
              <a:t>The operating system simply flags the memory at that location as being available for future allocations</a:t>
            </a:r>
            <a:endParaRPr lang="en-CA" dirty="0">
              <a:solidFill>
                <a:prstClr val="black"/>
              </a:solidFill>
            </a:endParaRPr>
          </a:p>
          <a:p>
            <a:pPr marL="0" indent="0">
              <a:buNone/>
            </a:pPr>
            <a:endParaRPr lang="en-CA" dirty="0" smtClean="0"/>
          </a:p>
        </p:txBody>
      </p:sp>
    </p:spTree>
    <p:extLst>
      <p:ext uri="{BB962C8B-B14F-4D97-AF65-F5344CB8AC3E}">
        <p14:creationId xmlns:p14="http://schemas.microsoft.com/office/powerpoint/2010/main" val="907013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that </a:t>
            </a:r>
            <a:r>
              <a:rPr lang="en-CA" dirty="0" smtClean="0">
                <a:latin typeface="Consolas" panose="020B0609020204030204" pitchFamily="49" charset="0"/>
                <a:cs typeface="Consolas" panose="020B0609020204030204" pitchFamily="49" charset="0"/>
              </a:rPr>
              <a:t>delete</a:t>
            </a:r>
            <a:r>
              <a:rPr lang="en-CA" dirty="0" smtClean="0"/>
              <a:t> does not change the value of a pointer</a:t>
            </a:r>
            <a:endParaRPr lang="en-CA" dirty="0"/>
          </a:p>
          <a:p>
            <a:pPr lvl="1"/>
            <a:r>
              <a:rPr lang="en-CA" dirty="0" smtClean="0"/>
              <a:t>Know that calling delete on a pointer:</a:t>
            </a:r>
          </a:p>
          <a:p>
            <a:pPr lvl="2"/>
            <a:r>
              <a:rPr lang="en-CA" dirty="0" smtClean="0"/>
              <a:t>Allows the operating system to flag the memory as available</a:t>
            </a:r>
          </a:p>
          <a:p>
            <a:pPr lvl="2"/>
            <a:r>
              <a:rPr lang="en-CA" dirty="0" smtClean="0"/>
              <a:t>The operating system, however, usually still leaves the memory allocated to the task…usually</a:t>
            </a:r>
          </a:p>
          <a:p>
            <a:pPr lvl="1"/>
            <a:r>
              <a:rPr lang="en-CA" dirty="0" smtClean="0"/>
              <a:t>When a pointer is deallocated, it must be assigned </a:t>
            </a:r>
            <a:r>
              <a:rPr lang="en-CA" dirty="0" smtClean="0">
                <a:latin typeface="Consolas" panose="020B0609020204030204" pitchFamily="49" charset="0"/>
                <a:cs typeface="Consolas" panose="020B0609020204030204" pitchFamily="49" charset="0"/>
              </a:rPr>
              <a:t>'nullptr'</a:t>
            </a:r>
          </a:p>
          <a:p>
            <a:pPr lvl="1"/>
            <a:r>
              <a:rPr lang="en-CA" dirty="0" smtClean="0"/>
              <a:t>Otherwise, </a:t>
            </a:r>
            <a:r>
              <a:rPr lang="en-CA" dirty="0" smtClean="0">
                <a:latin typeface="Consolas" panose="020B0609020204030204" pitchFamily="49" charset="0"/>
                <a:cs typeface="Consolas" panose="020B0609020204030204" pitchFamily="49" charset="0"/>
              </a:rPr>
              <a:t>delete</a:t>
            </a:r>
            <a:r>
              <a:rPr lang="en-CA" dirty="0" smtClean="0"/>
              <a:t> does nothing to change the value of the pointer</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Review what happens when we call </a:t>
            </a:r>
            <a:r>
              <a:rPr lang="en-CA" dirty="0" smtClean="0">
                <a:latin typeface="Consolas" panose="020B0609020204030204" pitchFamily="49" charset="0"/>
                <a:cs typeface="Consolas" panose="020B0609020204030204" pitchFamily="49" charset="0"/>
              </a:rPr>
              <a:t>delete</a:t>
            </a:r>
          </a:p>
          <a:p>
            <a:pPr lvl="1"/>
            <a:r>
              <a:rPr lang="en-CA" dirty="0" smtClean="0"/>
              <a:t>See that</a:t>
            </a:r>
          </a:p>
          <a:p>
            <a:pPr lvl="2"/>
            <a:r>
              <a:rPr lang="en-CA" dirty="0" smtClean="0"/>
              <a:t>These pointers still hold their values</a:t>
            </a:r>
          </a:p>
          <a:p>
            <a:pPr lvl="2"/>
            <a:r>
              <a:rPr lang="en-CA" dirty="0" smtClean="0"/>
              <a:t>You can still access and manipulate this deallocated memory</a:t>
            </a:r>
          </a:p>
          <a:p>
            <a:pPr lvl="1"/>
            <a:r>
              <a:rPr lang="en-CA" dirty="0" smtClean="0"/>
              <a:t>This can lead to very difficult-to-find bugs</a:t>
            </a:r>
          </a:p>
          <a:p>
            <a:pPr lvl="1"/>
            <a:r>
              <a:rPr lang="en-CA" dirty="0" smtClean="0"/>
              <a:t>The solution is straight-forward, but requires rigorous control on values</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Dangling pointers</a:t>
            </a:r>
            <a:endParaRPr lang="en-CA" dirty="0"/>
          </a:p>
        </p:txBody>
      </p:sp>
      <p:sp>
        <p:nvSpPr>
          <p:cNvPr id="3" name="Content Placeholder 2"/>
          <p:cNvSpPr>
            <a:spLocks noGrp="1"/>
          </p:cNvSpPr>
          <p:nvPr>
            <p:ph idx="1"/>
          </p:nvPr>
        </p:nvSpPr>
        <p:spPr/>
        <p:txBody>
          <a:bodyPr/>
          <a:lstStyle/>
          <a:p>
            <a:r>
              <a:rPr lang="en-CA" dirty="0" smtClean="0"/>
              <a:t>A pointer has a value</a:t>
            </a:r>
          </a:p>
          <a:p>
            <a:pPr lvl="1"/>
            <a:r>
              <a:rPr lang="en-CA" dirty="0" smtClean="0"/>
              <a:t>If the value is </a:t>
            </a:r>
            <a:r>
              <a:rPr lang="en-CA" dirty="0" smtClean="0">
                <a:latin typeface="Consolas" panose="020B0609020204030204" pitchFamily="49" charset="0"/>
                <a:cs typeface="Consolas" panose="020B0609020204030204" pitchFamily="49" charset="0"/>
              </a:rPr>
              <a:t>'nullptr'</a:t>
            </a:r>
            <a:r>
              <a:rPr lang="en-CA" dirty="0" smtClean="0"/>
              <a:t>, this is a known invalid address</a:t>
            </a:r>
          </a:p>
          <a:p>
            <a:pPr lvl="1"/>
            <a:r>
              <a:rPr lang="en-CA" dirty="0" smtClean="0"/>
              <a:t>If initialized or assigned a value returned by </a:t>
            </a:r>
            <a:r>
              <a:rPr lang="en-CA" dirty="0" smtClean="0">
                <a:latin typeface="Consolas" panose="020B0609020204030204" pitchFamily="49" charset="0"/>
                <a:cs typeface="Consolas" panose="020B0609020204030204" pitchFamily="49" charset="0"/>
              </a:rPr>
              <a:t>new</a:t>
            </a:r>
            <a:r>
              <a:rPr lang="en-CA" dirty="0" smtClean="0"/>
              <a:t>, the pointer stores a valid address</a:t>
            </a:r>
          </a:p>
          <a:p>
            <a:pPr lvl="1"/>
            <a:r>
              <a:rPr lang="en-CA" dirty="0" smtClean="0"/>
              <a:t>Once memory is deallocated, it is no longer valid memory</a:t>
            </a:r>
          </a:p>
          <a:p>
            <a:pPr lvl="1"/>
            <a:r>
              <a:rPr lang="en-CA" dirty="0" smtClean="0"/>
              <a:t>A </a:t>
            </a:r>
            <a:r>
              <a:rPr lang="en-CA" i="1" dirty="0" smtClean="0"/>
              <a:t>dangling pointer</a:t>
            </a:r>
            <a:r>
              <a:rPr lang="en-CA" dirty="0" smtClean="0"/>
              <a:t> is a pointer that stores an address that is no longer allocated</a:t>
            </a:r>
          </a:p>
          <a:p>
            <a:pPr marL="457200" lvl="1" indent="0">
              <a:buNone/>
            </a:pPr>
            <a:endParaRPr lang="en-CA" dirty="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Dangling pointers</a:t>
            </a:r>
            <a:endParaRPr lang="en-CA" dirty="0"/>
          </a:p>
        </p:txBody>
      </p:sp>
      <p:sp>
        <p:nvSpPr>
          <p:cNvPr id="3" name="Content Placeholder 2"/>
          <p:cNvSpPr>
            <a:spLocks noGrp="1"/>
          </p:cNvSpPr>
          <p:nvPr>
            <p:ph idx="1"/>
          </p:nvPr>
        </p:nvSpPr>
        <p:spPr/>
        <p:txBody>
          <a:bodyPr/>
          <a:lstStyle/>
          <a:p>
            <a:r>
              <a:rPr lang="en-CA" dirty="0" smtClean="0"/>
              <a:t>Remember that all </a:t>
            </a:r>
            <a:r>
              <a:rPr lang="en-CA" dirty="0" smtClean="0">
                <a:latin typeface="Consolas" panose="020B0609020204030204" pitchFamily="49" charset="0"/>
                <a:cs typeface="Consolas" panose="020B0609020204030204" pitchFamily="49" charset="0"/>
              </a:rPr>
              <a:t>delete</a:t>
            </a:r>
            <a:r>
              <a:rPr lang="en-CA" dirty="0" smtClean="0"/>
              <a:t> does is pass the value of the operand to the operating system</a:t>
            </a:r>
          </a:p>
          <a:p>
            <a:pPr marL="800100" lvl="2" indent="0">
              <a:buNone/>
            </a:pPr>
            <a:r>
              <a:rPr lang="en-CA" sz="1700" dirty="0" smtClean="0">
                <a:latin typeface="Consolas" panose="020B0609020204030204" pitchFamily="49" charset="0"/>
                <a:cs typeface="Consolas" panose="020B0609020204030204" pitchFamily="49" charset="0"/>
              </a:rPr>
              <a:t>#include &lt;iostream&gt;</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int main();</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int main()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int *p_value{new int{42}};</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std::cout &lt;&lt; "Before delete: " &lt;&lt; p_value  &lt;&lt; std::endl;</a:t>
            </a:r>
          </a:p>
          <a:p>
            <a:pPr marL="800100" lvl="2" indent="0">
              <a:buNone/>
            </a:pPr>
            <a:r>
              <a:rPr lang="en-CA" sz="1700" dirty="0" smtClean="0">
                <a:latin typeface="Consolas" panose="020B0609020204030204" pitchFamily="49" charset="0"/>
                <a:cs typeface="Consolas" panose="020B0609020204030204" pitchFamily="49" charset="0"/>
              </a:rPr>
              <a:t>    delete p_value;</a:t>
            </a:r>
          </a:p>
          <a:p>
            <a:pPr marL="800100" lvl="2" indent="0">
              <a:buNone/>
            </a:pPr>
            <a:r>
              <a:rPr lang="en-CA" sz="1700" dirty="0">
                <a:latin typeface="Consolas" panose="020B0609020204030204" pitchFamily="49" charset="0"/>
                <a:cs typeface="Consolas" panose="020B0609020204030204" pitchFamily="49" charset="0"/>
              </a:rPr>
              <a:t>    std::cout &lt;&lt; </a:t>
            </a:r>
            <a:r>
              <a:rPr lang="en-CA" sz="1700" dirty="0" smtClean="0">
                <a:latin typeface="Consolas" panose="020B0609020204030204" pitchFamily="49" charset="0"/>
                <a:cs typeface="Consolas" panose="020B0609020204030204" pitchFamily="49" charset="0"/>
              </a:rPr>
              <a:t>"After delete</a:t>
            </a: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 </a:t>
            </a:r>
            <a:r>
              <a:rPr lang="en-CA" sz="1700" dirty="0">
                <a:latin typeface="Consolas" panose="020B0609020204030204" pitchFamily="49" charset="0"/>
                <a:cs typeface="Consolas" panose="020B0609020204030204" pitchFamily="49" charset="0"/>
              </a:rPr>
              <a:t>&lt;&lt; p_value  &lt;&lt; std::endl;</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return 0;</a:t>
            </a:r>
          </a:p>
          <a:p>
            <a:pPr marL="800100" lvl="2" indent="0">
              <a:buNone/>
            </a:pPr>
            <a:r>
              <a:rPr lang="en-CA" sz="1700" dirty="0" smtClean="0">
                <a:latin typeface="Consolas" panose="020B0609020204030204" pitchFamily="49" charset="0"/>
                <a:cs typeface="Consolas" panose="020B0609020204030204" pitchFamily="49" charset="0"/>
              </a:rPr>
              <a:t>}</a:t>
            </a:r>
          </a:p>
          <a:p>
            <a:pPr marL="800100" lvl="2" indent="0">
              <a:buNone/>
            </a:pPr>
            <a:endParaRPr lang="en-CA" sz="1700" dirty="0" smtClean="0">
              <a:latin typeface="Consolas" panose="020B0609020204030204" pitchFamily="49" charset="0"/>
              <a:cs typeface="Consolas" panose="020B0609020204030204" pitchFamily="49" charset="0"/>
            </a:endParaRPr>
          </a:p>
        </p:txBody>
      </p:sp>
      <p:sp>
        <p:nvSpPr>
          <p:cNvPr id="4" name="TextBox 3"/>
          <p:cNvSpPr txBox="1"/>
          <p:nvPr/>
        </p:nvSpPr>
        <p:spPr>
          <a:xfrm>
            <a:off x="3851920" y="5517232"/>
            <a:ext cx="3993401" cy="1015663"/>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smtClean="0">
                <a:solidFill>
                  <a:srgbClr val="0070C0"/>
                </a:solidFill>
                <a:latin typeface="Consolas" panose="020B0609020204030204" pitchFamily="49" charset="0"/>
                <a:cs typeface="Consolas" panose="020B0609020204030204" pitchFamily="49" charset="0"/>
              </a:rPr>
              <a:t>   Before </a:t>
            </a:r>
            <a:r>
              <a:rPr lang="en-CA" sz="2000" dirty="0">
                <a:solidFill>
                  <a:srgbClr val="0070C0"/>
                </a:solidFill>
                <a:latin typeface="Consolas" panose="020B0609020204030204" pitchFamily="49" charset="0"/>
                <a:cs typeface="Consolas" panose="020B0609020204030204" pitchFamily="49" charset="0"/>
              </a:rPr>
              <a:t>delete: 0x1588010</a:t>
            </a:r>
          </a:p>
          <a:p>
            <a:r>
              <a:rPr lang="en-CA" sz="2000" dirty="0" smtClean="0">
                <a:solidFill>
                  <a:srgbClr val="0070C0"/>
                </a:solidFill>
                <a:latin typeface="Consolas" panose="020B0609020204030204" pitchFamily="49" charset="0"/>
                <a:cs typeface="Consolas" panose="020B0609020204030204" pitchFamily="49" charset="0"/>
              </a:rPr>
              <a:t>   After </a:t>
            </a:r>
            <a:r>
              <a:rPr lang="en-CA" sz="2000" dirty="0">
                <a:solidFill>
                  <a:srgbClr val="0070C0"/>
                </a:solidFill>
                <a:latin typeface="Consolas" panose="020B0609020204030204" pitchFamily="49" charset="0"/>
                <a:cs typeface="Consolas" panose="020B0609020204030204" pitchFamily="49" charset="0"/>
              </a:rPr>
              <a:t>delete:  </a:t>
            </a:r>
            <a:r>
              <a:rPr lang="en-CA" sz="2000" dirty="0" smtClean="0">
                <a:solidFill>
                  <a:srgbClr val="0070C0"/>
                </a:solidFill>
                <a:latin typeface="Consolas" panose="020B0609020204030204" pitchFamily="49" charset="0"/>
                <a:cs typeface="Consolas" panose="020B0609020204030204" pitchFamily="49" charset="0"/>
              </a:rPr>
              <a:t>0x1588010</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74670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Dangling pointers</a:t>
            </a:r>
            <a:endParaRPr lang="en-CA" dirty="0"/>
          </a:p>
        </p:txBody>
      </p:sp>
      <p:sp>
        <p:nvSpPr>
          <p:cNvPr id="3" name="Content Placeholder 2"/>
          <p:cNvSpPr>
            <a:spLocks noGrp="1"/>
          </p:cNvSpPr>
          <p:nvPr>
            <p:ph idx="1"/>
          </p:nvPr>
        </p:nvSpPr>
        <p:spPr/>
        <p:txBody>
          <a:bodyPr/>
          <a:lstStyle/>
          <a:p>
            <a:r>
              <a:rPr lang="en-CA" dirty="0" smtClean="0"/>
              <a:t>Because a dangling pointer still stores an address, it is similar to a wild pointer, only the behavior is much worse</a:t>
            </a:r>
          </a:p>
          <a:p>
            <a:pPr lvl="1"/>
            <a:r>
              <a:rPr lang="en-CA" dirty="0" smtClean="0"/>
              <a:t>A wild pointer is almost certainly invalid</a:t>
            </a:r>
          </a:p>
          <a:p>
            <a:pPr lvl="1"/>
            <a:r>
              <a:rPr lang="en-CA" dirty="0" smtClean="0"/>
              <a:t>A dangling pointer stores an address that has previously been allocated</a:t>
            </a:r>
          </a:p>
          <a:p>
            <a:pPr lvl="1"/>
            <a:r>
              <a:rPr lang="en-CA" dirty="0" smtClean="0"/>
              <a:t>Operating systems may flag deallocated memory as available, but may not waste the time to flag it as no longer available</a:t>
            </a:r>
          </a:p>
          <a:p>
            <a:pPr lvl="1"/>
            <a:r>
              <a:rPr lang="en-CA" dirty="0" smtClean="0"/>
              <a:t>This is reasonable:</a:t>
            </a:r>
          </a:p>
          <a:p>
            <a:pPr lvl="2"/>
            <a:r>
              <a:rPr lang="en-CA" dirty="0" smtClean="0"/>
              <a:t>If the same program asks for more memory, if possible it will use this memory first</a:t>
            </a:r>
          </a:p>
          <a:p>
            <a:pPr lvl="2"/>
            <a:r>
              <a:rPr lang="en-CA" dirty="0" smtClean="0"/>
              <a:t>If another program asks for memory and no more memory is </a:t>
            </a:r>
            <a:r>
              <a:rPr lang="en-CA" dirty="0" err="1" smtClean="0"/>
              <a:t>availabe</a:t>
            </a:r>
            <a:r>
              <a:rPr lang="en-CA" dirty="0" smtClean="0"/>
              <a:t>, it may then </a:t>
            </a:r>
          </a:p>
          <a:p>
            <a:pPr lvl="1"/>
            <a:endParaRPr lang="en-CA" dirty="0" smtClean="0"/>
          </a:p>
        </p:txBody>
      </p:sp>
    </p:spTree>
    <p:extLst>
      <p:ext uri="{BB962C8B-B14F-4D97-AF65-F5344CB8AC3E}">
        <p14:creationId xmlns:p14="http://schemas.microsoft.com/office/powerpoint/2010/main" val="987407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Dangling pointers</a:t>
            </a:r>
            <a:endParaRPr lang="en-CA" dirty="0"/>
          </a:p>
        </p:txBody>
      </p:sp>
      <p:sp>
        <p:nvSpPr>
          <p:cNvPr id="3" name="Content Placeholder 2"/>
          <p:cNvSpPr>
            <a:spLocks noGrp="1"/>
          </p:cNvSpPr>
          <p:nvPr>
            <p:ph idx="1"/>
          </p:nvPr>
        </p:nvSpPr>
        <p:spPr/>
        <p:txBody>
          <a:bodyPr/>
          <a:lstStyle/>
          <a:p>
            <a:r>
              <a:rPr lang="en-CA" dirty="0" smtClean="0"/>
              <a:t>Two separate requests for memory will result in two different addresses</a:t>
            </a:r>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smtClean="0">
                <a:latin typeface="Consolas" panose="020B0609020204030204" pitchFamily="49" charset="0"/>
                <a:cs typeface="Consolas" panose="020B0609020204030204" pitchFamily="49" charset="0"/>
              </a:rPr>
              <a:t>int </a:t>
            </a:r>
            <a:r>
              <a:rPr lang="en-CA" sz="1650" dirty="0">
                <a:latin typeface="Consolas" panose="020B0609020204030204" pitchFamily="49" charset="0"/>
                <a:cs typeface="Consolas" panose="020B0609020204030204" pitchFamily="49" charset="0"/>
              </a:rPr>
              <a:t>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int main() {</a:t>
            </a:r>
          </a:p>
          <a:p>
            <a:pPr marL="800100" lvl="2" indent="0">
              <a:buNone/>
            </a:pPr>
            <a:r>
              <a:rPr lang="en-CA" sz="1650" dirty="0">
                <a:latin typeface="Consolas" panose="020B0609020204030204" pitchFamily="49" charset="0"/>
                <a:cs typeface="Consolas" panose="020B0609020204030204" pitchFamily="49" charset="0"/>
              </a:rPr>
              <a:t>    int *p_value_1{new int{42}};</a:t>
            </a:r>
          </a:p>
          <a:p>
            <a:pPr marL="800100" lvl="2" indent="0">
              <a:buNone/>
            </a:pPr>
            <a:r>
              <a:rPr lang="en-CA" sz="1650" dirty="0">
                <a:latin typeface="Consolas" panose="020B0609020204030204" pitchFamily="49" charset="0"/>
                <a:cs typeface="Consolas" panose="020B0609020204030204" pitchFamily="49" charset="0"/>
              </a:rPr>
              <a:t>    int *p_value_2{new int{91}};</a:t>
            </a:r>
          </a:p>
          <a:p>
            <a:pPr marL="800100" lvl="2" indent="0">
              <a:buNone/>
            </a:pPr>
            <a:endParaRPr lang="en-CA" sz="1650" dirty="0" smtClean="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std::cout &lt;&lt; "First new:  " &lt;&lt; p_value_1  &lt;&lt; std::endl;</a:t>
            </a: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std::cout &lt;&lt; </a:t>
            </a:r>
            <a:r>
              <a:rPr lang="en-CA" sz="1650" dirty="0" smtClean="0">
                <a:latin typeface="Consolas" panose="020B0609020204030204" pitchFamily="49" charset="0"/>
                <a:cs typeface="Consolas" panose="020B0609020204030204" pitchFamily="49" charset="0"/>
              </a:rPr>
              <a:t>"Second new: </a:t>
            </a:r>
            <a:r>
              <a:rPr lang="en-CA" sz="1650" dirty="0">
                <a:latin typeface="Consolas" panose="020B0609020204030204" pitchFamily="49" charset="0"/>
                <a:cs typeface="Consolas" panose="020B0609020204030204" pitchFamily="49" charset="0"/>
              </a:rPr>
              <a:t>" &lt;&lt; p_value_2  &lt;&lt; std::endl;</a:t>
            </a:r>
          </a:p>
          <a:p>
            <a:pPr marL="800100" lvl="2" indent="0">
              <a:buNone/>
            </a:pPr>
            <a:endParaRPr lang="en-CA" sz="1650" dirty="0" smtClean="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delete p_value_1;</a:t>
            </a: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delete p_value_2;</a:t>
            </a:r>
          </a:p>
          <a:p>
            <a:pPr marL="800100" lvl="2" indent="0">
              <a:buNone/>
            </a:pPr>
            <a:endParaRPr lang="en-CA" sz="1650" dirty="0" smtClean="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return 0;</a:t>
            </a:r>
          </a:p>
          <a:p>
            <a:pPr marL="800100" lvl="2" indent="0">
              <a:buNone/>
            </a:pPr>
            <a:r>
              <a:rPr lang="en-CA" sz="1650" dirty="0" smtClean="0">
                <a:latin typeface="Consolas" panose="020B0609020204030204" pitchFamily="49" charset="0"/>
                <a:cs typeface="Consolas" panose="020B0609020204030204" pitchFamily="49" charset="0"/>
              </a:rPr>
              <a:t>}</a:t>
            </a:r>
            <a:endParaRPr lang="en-CA" sz="1650" dirty="0">
              <a:latin typeface="Consolas" panose="020B0609020204030204" pitchFamily="49" charset="0"/>
              <a:cs typeface="Consolas" panose="020B0609020204030204" pitchFamily="49" charset="0"/>
            </a:endParaRPr>
          </a:p>
        </p:txBody>
      </p:sp>
      <p:sp>
        <p:nvSpPr>
          <p:cNvPr id="4" name="TextBox 3"/>
          <p:cNvSpPr txBox="1"/>
          <p:nvPr/>
        </p:nvSpPr>
        <p:spPr>
          <a:xfrm>
            <a:off x="4242152" y="5589240"/>
            <a:ext cx="3570208" cy="1015663"/>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First new:  0x1ea5010</a:t>
            </a:r>
          </a:p>
          <a:p>
            <a:r>
              <a:rPr lang="en-CA" sz="2000" dirty="0" smtClean="0">
                <a:solidFill>
                  <a:srgbClr val="0070C0"/>
                </a:solidFill>
                <a:latin typeface="Consolas" panose="020B0609020204030204" pitchFamily="49" charset="0"/>
                <a:cs typeface="Consolas" panose="020B0609020204030204" pitchFamily="49" charset="0"/>
              </a:rPr>
              <a:t>   Second </a:t>
            </a:r>
            <a:r>
              <a:rPr lang="en-CA" sz="2000" dirty="0">
                <a:solidFill>
                  <a:srgbClr val="0070C0"/>
                </a:solidFill>
                <a:latin typeface="Consolas" panose="020B0609020204030204" pitchFamily="49" charset="0"/>
                <a:cs typeface="Consolas" panose="020B0609020204030204" pitchFamily="49" charset="0"/>
              </a:rPr>
              <a:t>new</a:t>
            </a:r>
            <a:r>
              <a:rPr lang="en-CA" sz="2000" dirty="0" smtClean="0">
                <a:solidFill>
                  <a:srgbClr val="0070C0"/>
                </a:solidFill>
                <a:latin typeface="Consolas" panose="020B0609020204030204" pitchFamily="49" charset="0"/>
                <a:cs typeface="Consolas" panose="020B0609020204030204" pitchFamily="49" charset="0"/>
              </a:rPr>
              <a:t>: 0x1ea5030</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22847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Dangling pointers</a:t>
            </a:r>
            <a:endParaRPr lang="en-CA" dirty="0"/>
          </a:p>
        </p:txBody>
      </p:sp>
      <p:sp>
        <p:nvSpPr>
          <p:cNvPr id="3" name="Content Placeholder 2"/>
          <p:cNvSpPr>
            <a:spLocks noGrp="1"/>
          </p:cNvSpPr>
          <p:nvPr>
            <p:ph idx="1"/>
          </p:nvPr>
        </p:nvSpPr>
        <p:spPr/>
        <p:txBody>
          <a:bodyPr/>
          <a:lstStyle/>
          <a:p>
            <a:r>
              <a:rPr lang="en-CA" dirty="0" smtClean="0"/>
              <a:t>If memory has been deallocated, the operating system is welcome to reuse it for future requests</a:t>
            </a:r>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smtClean="0">
                <a:latin typeface="Consolas" panose="020B0609020204030204" pitchFamily="49" charset="0"/>
                <a:cs typeface="Consolas" panose="020B0609020204030204" pitchFamily="49" charset="0"/>
              </a:rPr>
              <a:t>int </a:t>
            </a:r>
            <a:r>
              <a:rPr lang="en-CA" sz="1650" dirty="0">
                <a:latin typeface="Consolas" panose="020B0609020204030204" pitchFamily="49" charset="0"/>
                <a:cs typeface="Consolas" panose="020B0609020204030204" pitchFamily="49" charset="0"/>
              </a:rPr>
              <a:t>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int main() {</a:t>
            </a:r>
          </a:p>
          <a:p>
            <a:pPr marL="800100" lvl="2" indent="0">
              <a:buNone/>
            </a:pPr>
            <a:r>
              <a:rPr lang="en-CA" sz="1650" dirty="0">
                <a:latin typeface="Consolas" panose="020B0609020204030204" pitchFamily="49" charset="0"/>
                <a:cs typeface="Consolas" panose="020B0609020204030204" pitchFamily="49" charset="0"/>
              </a:rPr>
              <a:t>    int *p_value_1{new int{42}};</a:t>
            </a:r>
          </a:p>
          <a:p>
            <a:pPr marL="800100" lvl="2" indent="0">
              <a:buNone/>
            </a:pPr>
            <a:r>
              <a:rPr lang="en-CA" sz="1650" dirty="0">
                <a:latin typeface="Consolas" panose="020B0609020204030204" pitchFamily="49" charset="0"/>
                <a:cs typeface="Consolas" panose="020B0609020204030204" pitchFamily="49" charset="0"/>
              </a:rPr>
              <a:t>    std::cout &lt;&lt; "First new:  " &lt;&lt; p_value_1  &lt;&lt; std::endl;</a:t>
            </a:r>
          </a:p>
          <a:p>
            <a:pPr marL="800100" lvl="2" indent="0">
              <a:buNone/>
            </a:pPr>
            <a:r>
              <a:rPr lang="en-CA" sz="1650" dirty="0">
                <a:latin typeface="Consolas" panose="020B0609020204030204" pitchFamily="49" charset="0"/>
                <a:cs typeface="Consolas" panose="020B0609020204030204" pitchFamily="49" charset="0"/>
              </a:rPr>
              <a:t>    delete p_value_1;</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int *p_value_2{new int{91}};</a:t>
            </a:r>
          </a:p>
          <a:p>
            <a:pPr marL="800100" lvl="2" indent="0">
              <a:buNone/>
            </a:pPr>
            <a:r>
              <a:rPr lang="en-CA" sz="1650" dirty="0">
                <a:latin typeface="Consolas" panose="020B0609020204030204" pitchFamily="49" charset="0"/>
                <a:cs typeface="Consolas" panose="020B0609020204030204" pitchFamily="49" charset="0"/>
              </a:rPr>
              <a:t>    std::cout &lt;&lt; </a:t>
            </a:r>
            <a:r>
              <a:rPr lang="en-CA" sz="1650" dirty="0" smtClean="0">
                <a:latin typeface="Consolas" panose="020B0609020204030204" pitchFamily="49" charset="0"/>
                <a:cs typeface="Consolas" panose="020B0609020204030204" pitchFamily="49" charset="0"/>
              </a:rPr>
              <a:t>"Second new: </a:t>
            </a:r>
            <a:r>
              <a:rPr lang="en-CA" sz="1650" dirty="0">
                <a:latin typeface="Consolas" panose="020B0609020204030204" pitchFamily="49" charset="0"/>
                <a:cs typeface="Consolas" panose="020B0609020204030204" pitchFamily="49" charset="0"/>
              </a:rPr>
              <a:t>" &lt;&lt; p_value_2  &lt;&lt; std::endl;</a:t>
            </a:r>
          </a:p>
          <a:p>
            <a:pPr marL="800100" lvl="2" indent="0">
              <a:buNone/>
            </a:pPr>
            <a:r>
              <a:rPr lang="en-CA" sz="1650" dirty="0">
                <a:latin typeface="Consolas" panose="020B0609020204030204" pitchFamily="49" charset="0"/>
                <a:cs typeface="Consolas" panose="020B0609020204030204" pitchFamily="49" charset="0"/>
              </a:rPr>
              <a:t>    delete p_value_2;</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return 0;</a:t>
            </a:r>
          </a:p>
          <a:p>
            <a:pPr marL="800100" lvl="2" indent="0">
              <a:buNone/>
            </a:pPr>
            <a:r>
              <a:rPr lang="en-CA" sz="1650" dirty="0">
                <a:latin typeface="Consolas" panose="020B0609020204030204" pitchFamily="49" charset="0"/>
                <a:cs typeface="Consolas" panose="020B0609020204030204" pitchFamily="49" charset="0"/>
              </a:rPr>
              <a:t>}</a:t>
            </a:r>
          </a:p>
          <a:p>
            <a:pPr marL="800100" lvl="2" indent="0">
              <a:buNone/>
            </a:pPr>
            <a:endParaRPr lang="en-CA" sz="1700" dirty="0" smtClean="0">
              <a:latin typeface="Consolas" panose="020B0609020204030204" pitchFamily="49" charset="0"/>
              <a:cs typeface="Consolas" panose="020B0609020204030204" pitchFamily="49" charset="0"/>
            </a:endParaRPr>
          </a:p>
        </p:txBody>
      </p:sp>
      <p:sp>
        <p:nvSpPr>
          <p:cNvPr id="4" name="TextBox 3"/>
          <p:cNvSpPr txBox="1"/>
          <p:nvPr/>
        </p:nvSpPr>
        <p:spPr>
          <a:xfrm>
            <a:off x="4242152" y="5589240"/>
            <a:ext cx="3570208" cy="1015663"/>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First new:  0x1ea5010</a:t>
            </a:r>
          </a:p>
          <a:p>
            <a:r>
              <a:rPr lang="en-CA" sz="2000" dirty="0" smtClean="0">
                <a:solidFill>
                  <a:srgbClr val="0070C0"/>
                </a:solidFill>
                <a:latin typeface="Consolas" panose="020B0609020204030204" pitchFamily="49" charset="0"/>
                <a:cs typeface="Consolas" panose="020B0609020204030204" pitchFamily="49" charset="0"/>
              </a:rPr>
              <a:t>   Second </a:t>
            </a:r>
            <a:r>
              <a:rPr lang="en-CA" sz="2000" dirty="0">
                <a:solidFill>
                  <a:srgbClr val="0070C0"/>
                </a:solidFill>
                <a:latin typeface="Consolas" panose="020B0609020204030204" pitchFamily="49" charset="0"/>
                <a:cs typeface="Consolas" panose="020B0609020204030204" pitchFamily="49" charset="0"/>
              </a:rPr>
              <a:t>new</a:t>
            </a:r>
            <a:r>
              <a:rPr lang="en-CA" sz="2000" dirty="0" smtClean="0">
                <a:solidFill>
                  <a:srgbClr val="0070C0"/>
                </a:solidFill>
                <a:latin typeface="Consolas" panose="020B0609020204030204" pitchFamily="49" charset="0"/>
                <a:cs typeface="Consolas" panose="020B0609020204030204" pitchFamily="49" charset="0"/>
              </a:rPr>
              <a:t>: </a:t>
            </a:r>
            <a:r>
              <a:rPr lang="en-CA" sz="2000" dirty="0">
                <a:solidFill>
                  <a:srgbClr val="0070C0"/>
                </a:solidFill>
                <a:latin typeface="Consolas" panose="020B0609020204030204" pitchFamily="49" charset="0"/>
                <a:cs typeface="Consolas" panose="020B0609020204030204" pitchFamily="49" charset="0"/>
              </a:rPr>
              <a:t>0x1ea5010</a:t>
            </a:r>
          </a:p>
        </p:txBody>
      </p:sp>
    </p:spTree>
    <p:extLst>
      <p:ext uri="{BB962C8B-B14F-4D97-AF65-F5344CB8AC3E}">
        <p14:creationId xmlns:p14="http://schemas.microsoft.com/office/powerpoint/2010/main" val="306710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Dangling pointers</a:t>
            </a:r>
            <a:endParaRPr lang="en-CA" dirty="0"/>
          </a:p>
        </p:txBody>
      </p:sp>
      <p:sp>
        <p:nvSpPr>
          <p:cNvPr id="3" name="Content Placeholder 2"/>
          <p:cNvSpPr>
            <a:spLocks noGrp="1"/>
          </p:cNvSpPr>
          <p:nvPr>
            <p:ph idx="1"/>
          </p:nvPr>
        </p:nvSpPr>
        <p:spPr/>
        <p:txBody>
          <a:bodyPr/>
          <a:lstStyle/>
          <a:p>
            <a:r>
              <a:rPr lang="en-CA" dirty="0" smtClean="0"/>
              <a:t>The problem is that this memory can therefore still be accessed:</a:t>
            </a:r>
          </a:p>
          <a:p>
            <a:pPr marL="800100" lvl="2" indent="0">
              <a:buNone/>
            </a:pPr>
            <a:r>
              <a:rPr lang="en-CA" sz="1650" dirty="0" smtClean="0">
                <a:latin typeface="Consolas" panose="020B0609020204030204" pitchFamily="49" charset="0"/>
                <a:cs typeface="Consolas" panose="020B0609020204030204" pitchFamily="49" charset="0"/>
              </a:rPr>
              <a:t>#include &lt;iostream&gt;</a:t>
            </a:r>
          </a:p>
          <a:p>
            <a:pPr marL="800100" lvl="2" indent="0">
              <a:buNone/>
            </a:pPr>
            <a:r>
              <a:rPr lang="en-CA" sz="1650" dirty="0" smtClean="0">
                <a:latin typeface="Consolas" panose="020B0609020204030204" pitchFamily="49" charset="0"/>
                <a:cs typeface="Consolas" panose="020B0609020204030204" pitchFamily="49" charset="0"/>
              </a:rPr>
              <a:t>int main();</a:t>
            </a:r>
          </a:p>
          <a:p>
            <a:pPr marL="800100" lvl="2" indent="0">
              <a:buNone/>
            </a:pPr>
            <a:endParaRPr lang="en-CA" sz="1650" dirty="0" smtClean="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int main() {</a:t>
            </a:r>
          </a:p>
          <a:p>
            <a:pPr marL="800100" lvl="2" indent="0">
              <a:buNone/>
            </a:pPr>
            <a:r>
              <a:rPr lang="en-CA" sz="1650" dirty="0" smtClean="0">
                <a:latin typeface="Consolas" panose="020B0609020204030204" pitchFamily="49" charset="0"/>
                <a:cs typeface="Consolas" panose="020B0609020204030204" pitchFamily="49" charset="0"/>
              </a:rPr>
              <a:t>    int *p_value{new int{42}};</a:t>
            </a:r>
          </a:p>
          <a:p>
            <a:pPr marL="800100" lvl="2" indent="0">
              <a:buNone/>
            </a:pPr>
            <a:r>
              <a:rPr lang="en-CA" sz="1650" dirty="0" smtClean="0">
                <a:latin typeface="Consolas" panose="020B0609020204030204" pitchFamily="49" charset="0"/>
                <a:cs typeface="Consolas" panose="020B0609020204030204" pitchFamily="49" charset="0"/>
              </a:rPr>
              <a:t>    std::cout &lt;&lt; "Before delete: " &lt;&lt; *p_value  &lt;&lt; std::endl;</a:t>
            </a:r>
          </a:p>
          <a:p>
            <a:pPr marL="800100" lvl="2" indent="0">
              <a:buNone/>
            </a:pPr>
            <a:r>
              <a:rPr lang="en-CA" sz="1650" dirty="0" smtClean="0">
                <a:latin typeface="Consolas" panose="020B0609020204030204" pitchFamily="49" charset="0"/>
                <a:cs typeface="Consolas" panose="020B0609020204030204" pitchFamily="49" charset="0"/>
              </a:rPr>
              <a:t>    delete p_value;</a:t>
            </a:r>
          </a:p>
          <a:p>
            <a:pPr marL="800100" lvl="2" indent="0">
              <a:buNone/>
            </a:pPr>
            <a:endParaRPr lang="en-CA" sz="1650" dirty="0" smtClean="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*p_value = 91;</a:t>
            </a:r>
          </a:p>
          <a:p>
            <a:pPr marL="800100" lvl="2" indent="0">
              <a:buNone/>
            </a:pPr>
            <a:r>
              <a:rPr lang="en-CA" sz="1650" dirty="0" smtClean="0">
                <a:latin typeface="Consolas" panose="020B0609020204030204" pitchFamily="49" charset="0"/>
                <a:cs typeface="Consolas" panose="020B0609020204030204" pitchFamily="49" charset="0"/>
              </a:rPr>
              <a:t>    std::cout &lt;&lt; "After delete:  " &lt;&lt; *p_value  &lt;&lt; std::endl;</a:t>
            </a:r>
          </a:p>
          <a:p>
            <a:pPr marL="800100" lvl="2" indent="0">
              <a:buNone/>
            </a:pPr>
            <a:endParaRPr lang="en-CA" sz="1650" dirty="0" smtClean="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return 0;</a:t>
            </a:r>
          </a:p>
          <a:p>
            <a:pPr marL="800100" lvl="2" indent="0">
              <a:buNone/>
            </a:pPr>
            <a:r>
              <a:rPr lang="en-CA" sz="1650" dirty="0" smtClean="0">
                <a:latin typeface="Consolas" panose="020B0609020204030204" pitchFamily="49" charset="0"/>
                <a:cs typeface="Consolas" panose="020B0609020204030204" pitchFamily="49" charset="0"/>
              </a:rPr>
              <a:t>}</a:t>
            </a:r>
          </a:p>
          <a:p>
            <a:pPr marL="800100" lvl="2" indent="0">
              <a:buNone/>
            </a:pPr>
            <a:endParaRPr lang="en-CA" sz="1700" dirty="0" smtClean="0">
              <a:latin typeface="Consolas" panose="020B0609020204030204" pitchFamily="49" charset="0"/>
              <a:cs typeface="Consolas" panose="020B0609020204030204" pitchFamily="49" charset="0"/>
            </a:endParaRPr>
          </a:p>
        </p:txBody>
      </p:sp>
      <p:sp>
        <p:nvSpPr>
          <p:cNvPr id="4" name="TextBox 3"/>
          <p:cNvSpPr txBox="1"/>
          <p:nvPr/>
        </p:nvSpPr>
        <p:spPr>
          <a:xfrm>
            <a:off x="4242152" y="5589240"/>
            <a:ext cx="3005951" cy="1015663"/>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Before delete: 42</a:t>
            </a:r>
          </a:p>
          <a:p>
            <a:r>
              <a:rPr lang="en-CA" sz="2000" dirty="0" smtClean="0">
                <a:solidFill>
                  <a:srgbClr val="0070C0"/>
                </a:solidFill>
                <a:latin typeface="Consolas" panose="020B0609020204030204" pitchFamily="49" charset="0"/>
                <a:cs typeface="Consolas" panose="020B0609020204030204" pitchFamily="49" charset="0"/>
              </a:rPr>
              <a:t>   After </a:t>
            </a:r>
            <a:r>
              <a:rPr lang="en-CA" sz="2000" dirty="0">
                <a:solidFill>
                  <a:srgbClr val="0070C0"/>
                </a:solidFill>
                <a:latin typeface="Consolas" panose="020B0609020204030204" pitchFamily="49" charset="0"/>
                <a:cs typeface="Consolas" panose="020B0609020204030204" pitchFamily="49" charset="0"/>
              </a:rPr>
              <a:t>delete:  91</a:t>
            </a:r>
          </a:p>
        </p:txBody>
      </p:sp>
    </p:spTree>
    <p:extLst>
      <p:ext uri="{BB962C8B-B14F-4D97-AF65-F5344CB8AC3E}">
        <p14:creationId xmlns:p14="http://schemas.microsoft.com/office/powerpoint/2010/main" val="634860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Dangling pointers</a:t>
            </a:r>
            <a:endParaRPr lang="en-CA" dirty="0"/>
          </a:p>
        </p:txBody>
      </p:sp>
      <p:sp>
        <p:nvSpPr>
          <p:cNvPr id="3" name="Content Placeholder 2"/>
          <p:cNvSpPr>
            <a:spLocks noGrp="1"/>
          </p:cNvSpPr>
          <p:nvPr>
            <p:ph idx="1"/>
          </p:nvPr>
        </p:nvSpPr>
        <p:spPr/>
        <p:txBody>
          <a:bodyPr/>
          <a:lstStyle/>
          <a:p>
            <a:r>
              <a:rPr lang="en-CA" dirty="0" smtClean="0"/>
              <a:t>If it can be accessed, it can be assigned:</a:t>
            </a:r>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smtClean="0">
                <a:latin typeface="Consolas" panose="020B0609020204030204" pitchFamily="49" charset="0"/>
                <a:cs typeface="Consolas" panose="020B0609020204030204" pitchFamily="49" charset="0"/>
              </a:rPr>
              <a:t>int </a:t>
            </a:r>
            <a:r>
              <a:rPr lang="en-CA" sz="1650" dirty="0">
                <a:latin typeface="Consolas" panose="020B0609020204030204" pitchFamily="49" charset="0"/>
                <a:cs typeface="Consolas" panose="020B0609020204030204" pitchFamily="49" charset="0"/>
              </a:rPr>
              <a:t>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int main() {</a:t>
            </a:r>
          </a:p>
          <a:p>
            <a:pPr marL="800100" lvl="2" indent="0">
              <a:buNone/>
            </a:pPr>
            <a:r>
              <a:rPr lang="en-CA" sz="1650" dirty="0">
                <a:latin typeface="Consolas" panose="020B0609020204030204" pitchFamily="49" charset="0"/>
                <a:cs typeface="Consolas" panose="020B0609020204030204" pitchFamily="49" charset="0"/>
              </a:rPr>
              <a:t>    int *</a:t>
            </a:r>
            <a:r>
              <a:rPr lang="en-CA" sz="1650" b="1" dirty="0">
                <a:solidFill>
                  <a:srgbClr val="FF0000"/>
                </a:solidFill>
                <a:latin typeface="Consolas" panose="020B0609020204030204" pitchFamily="49" charset="0"/>
                <a:cs typeface="Consolas" panose="020B0609020204030204" pitchFamily="49" charset="0"/>
              </a:rPr>
              <a:t>p_value_1</a:t>
            </a:r>
            <a:r>
              <a:rPr lang="en-CA" sz="1650" dirty="0">
                <a:latin typeface="Consolas" panose="020B0609020204030204" pitchFamily="49" charset="0"/>
                <a:cs typeface="Consolas" panose="020B0609020204030204" pitchFamily="49" charset="0"/>
              </a:rPr>
              <a:t>{new int{42}};</a:t>
            </a:r>
          </a:p>
          <a:p>
            <a:pPr marL="800100" lvl="2" indent="0">
              <a:buNone/>
            </a:pPr>
            <a:r>
              <a:rPr lang="en-CA" sz="1650" dirty="0">
                <a:latin typeface="Consolas" panose="020B0609020204030204" pitchFamily="49" charset="0"/>
                <a:cs typeface="Consolas" panose="020B0609020204030204" pitchFamily="49" charset="0"/>
              </a:rPr>
              <a:t>    delete </a:t>
            </a:r>
            <a:r>
              <a:rPr lang="en-CA" sz="1650" b="1" dirty="0">
                <a:solidFill>
                  <a:srgbClr val="FF0000"/>
                </a:solidFill>
                <a:latin typeface="Consolas" panose="020B0609020204030204" pitchFamily="49" charset="0"/>
                <a:cs typeface="Consolas" panose="020B0609020204030204" pitchFamily="49" charset="0"/>
              </a:rPr>
              <a:t>p_value_1</a:t>
            </a:r>
            <a:r>
              <a:rPr lang="en-CA" sz="1650" dirty="0">
                <a:latin typeface="Consolas" panose="020B0609020204030204" pitchFamily="49" charset="0"/>
                <a:cs typeface="Consolas" panose="020B0609020204030204" pitchFamily="49" charset="0"/>
              </a:rPr>
              <a:t>;</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int *</a:t>
            </a:r>
            <a:r>
              <a:rPr lang="en-CA" sz="1650" b="1" dirty="0">
                <a:solidFill>
                  <a:srgbClr val="7030A0"/>
                </a:solidFill>
                <a:latin typeface="Consolas" panose="020B0609020204030204" pitchFamily="49" charset="0"/>
                <a:cs typeface="Consolas" panose="020B0609020204030204" pitchFamily="49" charset="0"/>
              </a:rPr>
              <a:t>p_value_2</a:t>
            </a:r>
            <a:r>
              <a:rPr lang="en-CA" sz="1650" dirty="0">
                <a:latin typeface="Consolas" panose="020B0609020204030204" pitchFamily="49" charset="0"/>
                <a:cs typeface="Consolas" panose="020B0609020204030204" pitchFamily="49" charset="0"/>
              </a:rPr>
              <a:t>{new int{91}};</a:t>
            </a:r>
          </a:p>
          <a:p>
            <a:pPr marL="800100" lvl="2" indent="0">
              <a:buNone/>
            </a:pPr>
            <a:r>
              <a:rPr lang="en-CA" sz="1650" dirty="0">
                <a:latin typeface="Consolas" panose="020B0609020204030204" pitchFamily="49" charset="0"/>
                <a:cs typeface="Consolas" panose="020B0609020204030204" pitchFamily="49" charset="0"/>
              </a:rPr>
              <a:t>    std::cout &lt;&lt; </a:t>
            </a:r>
            <a:r>
              <a:rPr lang="en-CA" sz="1650" dirty="0" smtClean="0">
                <a:latin typeface="Consolas" panose="020B0609020204030204" pitchFamily="49" charset="0"/>
                <a:cs typeface="Consolas" panose="020B0609020204030204" pitchFamily="49" charset="0"/>
              </a:rPr>
              <a:t>"Before: </a:t>
            </a:r>
            <a:r>
              <a:rPr lang="en-CA" sz="1650" dirty="0">
                <a:latin typeface="Consolas" panose="020B0609020204030204" pitchFamily="49" charset="0"/>
                <a:cs typeface="Consolas" panose="020B0609020204030204" pitchFamily="49" charset="0"/>
              </a:rPr>
              <a:t>" &lt;&lt; *</a:t>
            </a:r>
            <a:r>
              <a:rPr lang="en-CA" sz="1650" b="1" dirty="0">
                <a:solidFill>
                  <a:srgbClr val="7030A0"/>
                </a:solidFill>
                <a:latin typeface="Consolas" panose="020B0609020204030204" pitchFamily="49" charset="0"/>
                <a:cs typeface="Consolas" panose="020B0609020204030204" pitchFamily="49" charset="0"/>
              </a:rPr>
              <a:t>p_value_2</a:t>
            </a:r>
            <a:r>
              <a:rPr lang="en-CA" sz="1650" dirty="0">
                <a:latin typeface="Consolas" panose="020B0609020204030204" pitchFamily="49" charset="0"/>
                <a:cs typeface="Consolas" panose="020B0609020204030204" pitchFamily="49" charset="0"/>
              </a:rPr>
              <a:t>  &lt;&lt; std::endl;</a:t>
            </a:r>
          </a:p>
          <a:p>
            <a:pPr marL="800100" lvl="2" indent="0">
              <a:buNone/>
            </a:pPr>
            <a:endParaRPr lang="en-CA" sz="1650" dirty="0" smtClean="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a:t>
            </a:r>
            <a:r>
              <a:rPr lang="en-CA" sz="1650" b="1" dirty="0">
                <a:solidFill>
                  <a:srgbClr val="FF0000"/>
                </a:solidFill>
                <a:latin typeface="Consolas" panose="020B0609020204030204" pitchFamily="49" charset="0"/>
                <a:cs typeface="Consolas" panose="020B0609020204030204" pitchFamily="49" charset="0"/>
              </a:rPr>
              <a:t>p_value_1</a:t>
            </a:r>
            <a:r>
              <a:rPr lang="en-CA" sz="1650" dirty="0">
                <a:latin typeface="Consolas" panose="020B0609020204030204" pitchFamily="49" charset="0"/>
                <a:cs typeface="Consolas" panose="020B0609020204030204" pitchFamily="49" charset="0"/>
              </a:rPr>
              <a:t> = 42;</a:t>
            </a:r>
          </a:p>
          <a:p>
            <a:pPr marL="800100" lvl="2" indent="0">
              <a:buNone/>
            </a:pPr>
            <a:r>
              <a:rPr lang="en-CA" sz="1650" dirty="0">
                <a:latin typeface="Consolas" panose="020B0609020204030204" pitchFamily="49" charset="0"/>
                <a:cs typeface="Consolas" panose="020B0609020204030204" pitchFamily="49" charset="0"/>
              </a:rPr>
              <a:t>    std::cout &lt;&lt; </a:t>
            </a:r>
            <a:r>
              <a:rPr lang="en-CA" sz="1650" dirty="0" smtClean="0">
                <a:latin typeface="Consolas" panose="020B0609020204030204" pitchFamily="49" charset="0"/>
                <a:cs typeface="Consolas" panose="020B0609020204030204" pitchFamily="49" charset="0"/>
              </a:rPr>
              <a:t>"After:  </a:t>
            </a:r>
            <a:r>
              <a:rPr lang="en-CA" sz="1650" dirty="0">
                <a:latin typeface="Consolas" panose="020B0609020204030204" pitchFamily="49" charset="0"/>
                <a:cs typeface="Consolas" panose="020B0609020204030204" pitchFamily="49" charset="0"/>
              </a:rPr>
              <a:t>" &lt;&lt; *</a:t>
            </a:r>
            <a:r>
              <a:rPr lang="en-CA" sz="1650" b="1" dirty="0">
                <a:solidFill>
                  <a:srgbClr val="7030A0"/>
                </a:solidFill>
                <a:latin typeface="Consolas" panose="020B0609020204030204" pitchFamily="49" charset="0"/>
                <a:cs typeface="Consolas" panose="020B0609020204030204" pitchFamily="49" charset="0"/>
              </a:rPr>
              <a:t>p_value_2</a:t>
            </a:r>
            <a:r>
              <a:rPr lang="en-CA" sz="1650" dirty="0">
                <a:latin typeface="Consolas" panose="020B0609020204030204" pitchFamily="49" charset="0"/>
                <a:cs typeface="Consolas" panose="020B0609020204030204" pitchFamily="49" charset="0"/>
              </a:rPr>
              <a:t>  &lt;&lt; std::endl;</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return 0;</a:t>
            </a:r>
          </a:p>
          <a:p>
            <a:pPr marL="800100" lvl="2" indent="0">
              <a:buNone/>
            </a:pPr>
            <a:r>
              <a:rPr lang="en-CA" sz="1650" dirty="0">
                <a:latin typeface="Consolas" panose="020B0609020204030204" pitchFamily="49" charset="0"/>
                <a:cs typeface="Consolas" panose="020B0609020204030204" pitchFamily="49" charset="0"/>
              </a:rPr>
              <a:t>}</a:t>
            </a:r>
          </a:p>
        </p:txBody>
      </p:sp>
      <p:sp>
        <p:nvSpPr>
          <p:cNvPr id="4" name="TextBox 3"/>
          <p:cNvSpPr txBox="1"/>
          <p:nvPr/>
        </p:nvSpPr>
        <p:spPr>
          <a:xfrm>
            <a:off x="4242152" y="5589240"/>
            <a:ext cx="2018501" cy="1015663"/>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Before: 91</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After:  42</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91295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76632</TotalTime>
  <Words>1547</Words>
  <Application>Microsoft Office PowerPoint</Application>
  <PresentationFormat>On-screen Show (4:3)</PresentationFormat>
  <Paragraphs>237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Dangling pointers</vt:lpstr>
      <vt:lpstr>Outline</vt:lpstr>
      <vt:lpstr>Dangling pointers</vt:lpstr>
      <vt:lpstr>Dangling pointers</vt:lpstr>
      <vt:lpstr>Dangling pointers</vt:lpstr>
      <vt:lpstr>Dangling pointers</vt:lpstr>
      <vt:lpstr>Dangling pointers</vt:lpstr>
      <vt:lpstr>Dangling pointers</vt:lpstr>
      <vt:lpstr>Dangling pointers</vt:lpstr>
      <vt:lpstr>Dangling pointers</vt:lpstr>
      <vt:lpstr>Dangling pointers</vt:lpstr>
      <vt:lpstr>Dangling pointers</vt:lpstr>
      <vt:lpstr>Dangling pointers</vt:lpstr>
      <vt:lpstr>Dangling pointers</vt:lpstr>
      <vt:lpstr>Dangling pointers</vt:lpstr>
      <vt:lpstr>Warning!</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1315</cp:revision>
  <dcterms:created xsi:type="dcterms:W3CDTF">2009-09-11T23:00:44Z</dcterms:created>
  <dcterms:modified xsi:type="dcterms:W3CDTF">2018-11-20T19:48:51Z</dcterms:modified>
</cp:coreProperties>
</file>